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9" name="Google Shape;139;p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Source: UCSF HEARTS; Wright; NCTSN</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This slide lists the presumptions I’m coming from in this presentation—that your students DO experience trauma; that trauma DOES impact learning; and that addressing complex trauma IS the business of schools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60 % of CA kids have at least one ACE; 60 % of youth are exposed to violence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Trauma affects how kids process information, language, self-regulate, and ability to form trusting and effective relationships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Trauma sensitive schools can be a buffer, and promote resilience.  MUST be a whole school process.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“Resilience is defined as doing better than expected. We define resilience as the way we think children ought to behave; however, what is resilient in one environment may be a risk in another” (Travis Wright, Ph.D., 2014)</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7" name="Google Shape;147;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Source: UCSF HEARTS; Wright; NCTSN</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This slide lists the presumptions I’m coming from in this presentation—that your students DO experience trauma; that trauma DOES impact learning; and that addressing complex trauma IS the business of schools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60 % of CA kids have at least one ACE; 60 % of youth are exposed to violence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Trauma affects how kids process information, language, self-regulate, and ability to form trusting and effective relationships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Trauma sensitive schools can be a buffer, and promote resilience.  MUST be a whole school process.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“Resilience is defined as doing better than expected. We define resilience as the way we think children ought to behave; however, what is resilient in one environment may be a risk in another” (Travis Wright, Ph.D., 2014)</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 Studies estimate 3.3 – 10 million children in the United States witness violence in their own homes each year (1). </a:t>
            </a:r>
            <a:endParaRPr/>
          </a:p>
        </p:txBody>
      </p:sp>
      <p:sp>
        <p:nvSpPr>
          <p:cNvPr id="163" name="Google Shape;163;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169" name="Google Shape;169;p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0" name="Google Shape;170;p14: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Verdana"/>
                <a:ea typeface="Verdana"/>
                <a:cs typeface="Verdana"/>
                <a:sym typeface="Verdana"/>
              </a:rPr>
              <a:t>Brain architecture is created by the formation of connections between neurons as a result of interactions with one’s environment, and then the pruning of connections that aren’t used. Neural connections in different areas of the brain are responsible for different kinds of activities. For example, the prefrontal cortex and hippocampus house activities related to memory and decision-making (executive function). As you can see from these depictions of neurons, brains subjected to chronic stress have </a:t>
            </a:r>
            <a:r>
              <a:rPr lang="en-US" sz="1100" b="0" i="1" u="none" strike="noStrike" cap="none">
                <a:solidFill>
                  <a:srgbClr val="000000"/>
                </a:solidFill>
                <a:latin typeface="Verdana"/>
                <a:ea typeface="Verdana"/>
                <a:cs typeface="Verdana"/>
                <a:sym typeface="Verdana"/>
              </a:rPr>
              <a:t>underdeveloped</a:t>
            </a:r>
            <a:r>
              <a:rPr lang="en-US" sz="1100" b="0" i="0" u="none" strike="noStrike" cap="none">
                <a:solidFill>
                  <a:srgbClr val="000000"/>
                </a:solidFill>
                <a:latin typeface="Verdana"/>
                <a:ea typeface="Verdana"/>
                <a:cs typeface="Verdana"/>
                <a:sym typeface="Verdana"/>
              </a:rPr>
              <a:t> connections in the areas of the brain most critical for success in school, work, and behavior.</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Verdana"/>
              <a:ea typeface="Verdana"/>
              <a:cs typeface="Verdana"/>
              <a:sym typeface="Verdana"/>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Verdana"/>
                <a:ea typeface="Verdana"/>
                <a:cs typeface="Verdana"/>
                <a:sym typeface="Verdana"/>
              </a:rPr>
              <a:t>In contrast, the Amygdala is the area of the brain that governs our “fear response”. As you can see, in brains subjected to chronic stress, neurons have OVERdeveloped connections in this area -- which can result in exaggerated assessment of and response to fearful situations.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Google Shape;194;p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Google Shape;201;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8" name="Google Shape;208;p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Google Shape;214;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7" name="Google Shape;227;p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21:notes"/>
          <p:cNvSpPr txBox="1">
            <a:spLocks noGrp="1"/>
          </p:cNvSpPr>
          <p:nvPr>
            <p:ph type="body" idx="1"/>
          </p:nvPr>
        </p:nvSpPr>
        <p:spPr>
          <a:xfrm>
            <a:off x="702946" y="4422458"/>
            <a:ext cx="5617208" cy="4420869"/>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Kids who experience complex or chronic trauma may always be  “activated” or in “fight/flight/freeze”. Record player groove. Remember the idea of use it or lose it? Most used neural pathways have the strongest connections! Over time, exposure to trauma leads to physiological adaptations in the brain and body.</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Fight or flight response is a stress response that should only be activated when in danger, and constant stress impacts brain development</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Children will be aroused by even the perception of threat. Trauma undermines a young person’s ability to:</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Regulate emotions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Develop a sense of self and exhibit appropriate interpersonal realtionships</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Feel safe to explore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Tolerate new situations and change. </a:t>
            </a:r>
            <a:endParaRPr/>
          </a:p>
        </p:txBody>
      </p:sp>
      <p:sp>
        <p:nvSpPr>
          <p:cNvPr id="233" name="Google Shape;233;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9" name="Google Shape;239;p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Google Shape;245;p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1" name="Google Shape;251;p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4" name="Google Shape;264;p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2" name="Google Shape;272;p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Google Shape;278;p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Google Shape;284;p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Illustrates how childhood adversity leads to disease, disability, social problems and possibly early death.</a:t>
            </a:r>
            <a:endParaRPr sz="1100" b="0" i="0" u="none" strike="noStrike" cap="none">
              <a:solidFill>
                <a:srgbClr val="000000"/>
              </a:solidFill>
              <a:latin typeface="Arial"/>
              <a:ea typeface="Arial"/>
              <a:cs typeface="Arial"/>
              <a:sym typeface="Arial"/>
            </a:endParaRPr>
          </a:p>
        </p:txBody>
      </p:sp>
      <p:sp>
        <p:nvSpPr>
          <p:cNvPr id="291" name="Google Shape;291;p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7" name="Google Shape;297;p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3" name="Google Shape;303;p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8" name="Google Shape;308;p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Google Shape;314;p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0" name="Google Shape;320;p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6" name="Google Shape;326;p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3" name="Google Shape;333;p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9" name="Google Shape;339;p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6" name="Google Shape;346;p3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2" name="Google Shape;352;p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8" name="Google Shape;358;p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Google Shape;364;p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0" name="Google Shape;370;p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Children can exhibit a wide range of reactions to trauma and loss which affect their ability to learn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Example: 4</a:t>
            </a:r>
            <a:r>
              <a:rPr lang="en-US" sz="1100" b="0" i="0" u="none" strike="noStrike" cap="none" baseline="30000">
                <a:solidFill>
                  <a:srgbClr val="000000"/>
                </a:solidFill>
                <a:latin typeface="Arial"/>
                <a:ea typeface="Arial"/>
                <a:cs typeface="Arial"/>
                <a:sym typeface="Arial"/>
              </a:rPr>
              <a:t>th</a:t>
            </a:r>
            <a:r>
              <a:rPr lang="en-US" sz="1100" b="0" i="0" u="none" strike="noStrike" cap="none">
                <a:solidFill>
                  <a:srgbClr val="000000"/>
                </a:solidFill>
                <a:latin typeface="Arial"/>
                <a:ea typeface="Arial"/>
                <a:cs typeface="Arial"/>
                <a:sym typeface="Arial"/>
              </a:rPr>
              <a:t> grader from Kristin’s school</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Traumatized childrens’ lives can be disorganized, unpredictable, and unsafe. Whereas children in nurturing environments learn about patterns, rhythms, exploring the world safely, children who’ve experienced complex trauma may have had much less consistent caregiving; much more unpredictable days and disrupted routines; a lack of self-efficacy, or feeling like they have a impact on and relationship with the world. </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Poor boundaries, not knowing where I end and you begin, may struggle with empathy or expressing preference.</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May seem distracted, lack focus, be hyperaroused or dissociating. </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Children learn to regulate emotions through their relationship with their caregiver. When the caregiver is not emotionally regulated, children may not develop this skill. May be impulsive, aggressive, over/under-react.</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These are the frontal lobe/pre-frontal cortex functions of the brain—goal setting, anticipating consequences, planning, evaluating. Critical for academics. Traumatized children may have slower frontal lobe development. They may also have an outlook that is bleak, hopeless low self-worth, which impacts ability to plan for the future</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“Trying to play chess in a hurricane”. Focusing on school work while dealing with trauma is VERY hard (like concentrating on work when there are problems at home). </a:t>
            </a:r>
            <a:endParaRPr/>
          </a:p>
          <a:p>
            <a:pPr marL="174960" marR="0" lvl="0" indent="-10511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174960" marR="0" lvl="0" indent="-10511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8" name="Google Shape;378;p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44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IMPORTANT:  What is adaptive/resilient in one context may be problematic in another. Ex.—a female 9</a:t>
            </a:r>
            <a:r>
              <a:rPr lang="en-US" sz="1100" b="0" i="0" u="none" strike="noStrike" cap="none" baseline="30000">
                <a:solidFill>
                  <a:srgbClr val="000000"/>
                </a:solidFill>
                <a:latin typeface="Arial"/>
                <a:ea typeface="Arial"/>
                <a:cs typeface="Arial"/>
                <a:sym typeface="Arial"/>
              </a:rPr>
              <a:t>th</a:t>
            </a:r>
            <a:r>
              <a:rPr lang="en-US" sz="1100" b="0" i="0" u="none" strike="noStrike" cap="none">
                <a:solidFill>
                  <a:srgbClr val="000000"/>
                </a:solidFill>
                <a:latin typeface="Arial"/>
                <a:ea typeface="Arial"/>
                <a:cs typeface="Arial"/>
                <a:sym typeface="Arial"/>
              </a:rPr>
              <a:t> grader lives with mom and stepdad, who is an alcoholic. Throughout most of her mid-childhood (ages 8-12) experienced regular domestic violence. When stepdad was drunk, he would become violent toward mom.  Student would step in,  tried to stop stepdad and protect mom, called police. Student exhibits explosive temper, and will not back down from teachers (especially male) when confronted.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Not every kid reacts to trauma in the same way.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Grief/loss and mental illness share similar symptoms, and may also benefit from similar school interventions and classroom accommodations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Internalizing—stop having emotions because they weren’t responded to anyway</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Externalizing—have really big emotions that escalate easily and can’t be controlled</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We learn emotional regulation from our caregiver</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Anger, fear, anxiety are ALL appropriate reactions to trauma</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Weave resilience through this entire section—reemphasize that many of these are appropriate reactions to a very stressful situation. Maybe relate to an experience of how a well-adjusted adult would not be expected to be happy or calm if they were in the midst of grieving the loss of a loved one or just lost their job.</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6" name="Google Shape;386;p4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45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3" name="Google Shape;393;p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2" name="Google Shape;402;p4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8" name="Google Shape;408;p4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4" name="Google Shape;414;p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Google Shape;99;p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 name="Google Shape;42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It’s important that your staff know what is available to your school, and what is happening in theSchool-Based Health Center, therapist’s office, counselor’s office, etc. You demystify the services, so teachers are more comfortable referring students, and are maybe more receptive to the idea of confidentiality.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Individual counseling: Identify root issue, build self-regulation skills, provide safe and confidential space for student</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Safety/Crisis Planning: Identify triggers and ways to avoid or manage, identify safe/supportive people to call when in crisis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FBPs: More for SPED/IEPs, but gets very specific in identifying challenging behaviors, antecedents, and interventions.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Groups: builds developmental tasks, helps students realize they are not alone, share coping strategies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Youth Development: provide opportunity for positive youth development involvement, build skills, experience leadership, teach others about health issues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Case Mgmt: Working with families, linking services among several providers, provide “tangible” support, link to academic and academic improvement</a:t>
            </a:r>
            <a:endParaRPr/>
          </a:p>
        </p:txBody>
      </p:sp>
      <p:sp>
        <p:nvSpPr>
          <p:cNvPr id="421" name="Google Shape;421;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MARLEEN these items are drawn from your article so I imagine you’ll be able to extemporize here. </a:t>
            </a:r>
            <a:endParaRPr sz="1100" b="0" i="0" u="none" strike="noStrike" cap="none">
              <a:solidFill>
                <a:srgbClr val="000000"/>
              </a:solidFill>
              <a:latin typeface="Arial"/>
              <a:ea typeface="Arial"/>
              <a:cs typeface="Arial"/>
              <a:sym typeface="Arial"/>
            </a:endParaRPr>
          </a:p>
        </p:txBody>
      </p:sp>
      <p:sp>
        <p:nvSpPr>
          <p:cNvPr id="431" name="Google Shape;431;p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Emphais on a parntered approach that engages everyone on campus.  This is a way to produce a truly trauma informed environment  From our perspective it’s not about implementing a one size fits all approach but creating a culture shift within the school community and broader local community.  And also bringing partners together to deevelop approach that will work within each schools unique environment  In doin</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From our perspective it’s not about implementing a one size fits all approach but creating a culture shift within the school community and broader local community.</a:t>
            </a: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 name="Google Shape;439;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6" name="Google Shape;446;p5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When I’m presenting to a high school audience, this might be new information, but I suspect that an elementary or middle school audience is well-versed in providing breaks for students during the day. This is just a few resources if teachers are looking for new, fun ways to introduce brain breaks into their curriculum, or strategies to teach individual students to self-soothe. </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Inhale deeply through nose, hold for 2 counts, exhale through nose, hold for 2 counts. Do 10-15 rounds</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Tense every muscle, including shoulders, fists, toes etc. Progressively release from toes up to head.</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Any type of physical activity or stretching, possibly led by students!</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For 2 minutes, toss a beach ball around the room, trying to keep it from touching the ground. Students are “out” if they drop the ball, throw it hard at anyone, talk etc—you make the rules!</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Play a popular song and have one student lead the others in simple, replicable dance moves</a:t>
            </a:r>
            <a:endParaRPr/>
          </a:p>
          <a:p>
            <a:pPr marL="174960" marR="0" lvl="0" indent="-17496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Students start by playing “rock, paper, scissors” in pairs. After winner is decided, pair becomes a team and challenges another pair. Then pair becomes a four-some, and challenges another four-some, until 2 groups are competing. For “People Tigers Traps” you create your own movements that correspond with each. </a:t>
            </a:r>
            <a:endParaRPr/>
          </a:p>
        </p:txBody>
      </p:sp>
      <p:sp>
        <p:nvSpPr>
          <p:cNvPr id="454" name="Google Shape;454;p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54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3" name="Google Shape;463;p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8" name="Google Shape;468;p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4" name="Google Shape;474;p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1" name="Google Shape;481;p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8" name="Google Shape;488;p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4" name="Google Shape;494;p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8" name="Google Shape;508;p6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4" name="Google Shape;514;p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0" name="Google Shape;520;p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4" name="Google Shape;11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Complex PTSD (sometimes called “Disorder of Extreme Stress”) is found among individuals who have been exposed to prolonged traumatic circumstances, especially during childhood, such as childhood sexual abuse</a:t>
            </a:r>
            <a:endParaRPr sz="1100" b="0" i="0" u="none" strike="noStrike" cap="none">
              <a:solidFill>
                <a:srgbClr val="000000"/>
              </a:solidFill>
              <a:latin typeface="Arial"/>
              <a:ea typeface="Arial"/>
              <a:cs typeface="Arial"/>
              <a:sym typeface="Arial"/>
            </a:endParaRPr>
          </a:p>
        </p:txBody>
      </p:sp>
      <p:sp>
        <p:nvSpPr>
          <p:cNvPr id="124" name="Google Shape;124;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Google Shape;132;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16585" y="71960"/>
            <a:ext cx="947501" cy="1167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58"/>
        <p:cNvGrpSpPr/>
        <p:nvPr/>
      </p:nvGrpSpPr>
      <p:grpSpPr>
        <a:xfrm>
          <a:off x="0" y="0"/>
          <a:ext cx="0" cy="0"/>
          <a:chOff x="0" y="0"/>
          <a:chExt cx="0" cy="0"/>
        </a:xfrm>
      </p:grpSpPr>
      <p:sp>
        <p:nvSpPr>
          <p:cNvPr id="59" name="Google Shape;59;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61" name="Google Shape;61;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62" name="Google Shape;62;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3" name="Google Shape;6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64"/>
        <p:cNvGrpSpPr/>
        <p:nvPr/>
      </p:nvGrpSpPr>
      <p:grpSpPr>
        <a:xfrm>
          <a:off x="0" y="0"/>
          <a:ext cx="0" cy="0"/>
          <a:chOff x="0" y="0"/>
          <a:chExt cx="0" cy="0"/>
        </a:xfrm>
      </p:grpSpPr>
      <p:sp>
        <p:nvSpPr>
          <p:cNvPr id="65" name="Google Shape;65;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66" name="Google Shape;6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67"/>
        <p:cNvGrpSpPr/>
        <p:nvPr/>
      </p:nvGrpSpPr>
      <p:grpSpPr>
        <a:xfrm>
          <a:off x="0" y="0"/>
          <a:ext cx="0" cy="0"/>
          <a:chOff x="0" y="0"/>
          <a:chExt cx="0" cy="0"/>
        </a:xfrm>
      </p:grpSpPr>
      <p:sp>
        <p:nvSpPr>
          <p:cNvPr id="68" name="Google Shape;68;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69" name="Google Shape;69;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 name="Google Shape;25;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435608" y="205740"/>
            <a:ext cx="7498080" cy="857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1"/>
          </p:nvPr>
        </p:nvSpPr>
        <p:spPr>
          <a:xfrm>
            <a:off x="1435608" y="1143000"/>
            <a:ext cx="3657600" cy="349758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21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5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3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3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1" name="Google Shape;31;p4"/>
          <p:cNvSpPr txBox="1">
            <a:spLocks noGrp="1"/>
          </p:cNvSpPr>
          <p:nvPr>
            <p:ph type="body" idx="2"/>
          </p:nvPr>
        </p:nvSpPr>
        <p:spPr>
          <a:xfrm>
            <a:off x="5276088" y="1143000"/>
            <a:ext cx="3657600" cy="349758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21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5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3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3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2" name="Google Shape;32;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 name="Google Shape;33;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8" name="Google Shape;38;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9" name="Google Shape;3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54" name="Google Shape;5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52500" y="0"/>
            <a:ext cx="9241050" cy="5143500"/>
            <a:chOff x="-52500" y="0"/>
            <a:chExt cx="9241050" cy="5143500"/>
          </a:xfrm>
        </p:grpSpPr>
        <p:sp>
          <p:nvSpPr>
            <p:cNvPr id="7" name="Google Shape;7;p1"/>
            <p:cNvSpPr/>
            <p:nvPr/>
          </p:nvSpPr>
          <p:spPr>
            <a:xfrm rot="5400000">
              <a:off x="4338050" y="328625"/>
              <a:ext cx="524100" cy="9105600"/>
            </a:xfrm>
            <a:prstGeom prst="rect">
              <a:avLst/>
            </a:prstGeom>
            <a:solidFill>
              <a:srgbClr val="18BDC8">
                <a:alpha val="37647"/>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rot="5400000">
              <a:off x="4581250" y="589650"/>
              <a:ext cx="143700" cy="8964000"/>
            </a:xfrm>
            <a:prstGeom prst="rect">
              <a:avLst/>
            </a:prstGeom>
            <a:solidFill>
              <a:srgbClr val="F3A8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35500" y="0"/>
              <a:ext cx="1065900" cy="5143500"/>
            </a:xfrm>
            <a:prstGeom prst="rect">
              <a:avLst/>
            </a:prstGeom>
            <a:solidFill>
              <a:srgbClr val="18BD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rot="5400000">
              <a:off x="4215150" y="-4167900"/>
              <a:ext cx="805500" cy="9141300"/>
            </a:xfrm>
            <a:prstGeom prst="rect">
              <a:avLst/>
            </a:prstGeom>
            <a:solidFill>
              <a:srgbClr val="18BDC8">
                <a:alpha val="37647"/>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rot="5400000">
              <a:off x="4350500" y="-3996900"/>
              <a:ext cx="451800" cy="9153000"/>
            </a:xfrm>
            <a:prstGeom prst="rect">
              <a:avLst/>
            </a:prstGeom>
            <a:solidFill>
              <a:srgbClr val="F3A8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52500" y="0"/>
              <a:ext cx="1065900" cy="5143500"/>
            </a:xfrm>
            <a:prstGeom prst="rect">
              <a:avLst/>
            </a:prstGeom>
            <a:solidFill>
              <a:srgbClr val="6B1B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Google Shape;13;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16" name="Google Shape;16;p1"/>
          <p:cNvPicPr preferRelativeResize="0"/>
          <p:nvPr/>
        </p:nvPicPr>
        <p:blipFill rotWithShape="1">
          <a:blip r:embed="rId15">
            <a:alphaModFix/>
          </a:blip>
          <a:srcRect/>
          <a:stretch/>
        </p:blipFill>
        <p:spPr>
          <a:xfrm>
            <a:off x="149128" y="87527"/>
            <a:ext cx="710925" cy="876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ciencedail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devlopingchild.n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unitedfrontmn.org/family-violence/ace-collaborative-resources/&amp;ei=-BGcVcmTEom5ogSRipmIDw&amp;bvm=bv.96952980,d.cGU&amp;psig=AFQjCNEUBAHjtK6HJd4m8Fxycpq3HJNO9Q&amp;ust=143637792685698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brainbreaks.blogspot.co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choolcounselor.org/asca/media/asca/ASCAU/Trauma-Crisis-Management-Specialist/TransformingSchools.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nctsn.org/products/self-care-educators-dealing-secondary-traumatic-stress" TargetMode="External"/><Relationship Id="rId5" Type="http://schemas.openxmlformats.org/officeDocument/2006/relationships/hyperlink" Target="https://traumaawareschools.org/secondaryStress" TargetMode="External"/><Relationship Id="rId4" Type="http://schemas.openxmlformats.org/officeDocument/2006/relationships/hyperlink" Target="https://traumasensitiveschools.org/trauma-and-learning/#principa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hwg.ne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ocde.us/HealthyMinds/Pages/Resources.aspx" TargetMode="External"/><Relationship Id="rId5" Type="http://schemas.openxmlformats.org/officeDocument/2006/relationships/hyperlink" Target="https://www.edutopia.org/article/reaching-students-emotional-disturbances-lori-desautels" TargetMode="External"/><Relationship Id="rId4" Type="http://schemas.openxmlformats.org/officeDocument/2006/relationships/hyperlink" Target="http://developingchild.harvard.edu/"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www.google.com/url?sa=i&amp;rct=j&amp;q=&amp;esrc=s&amp;frm=1&amp;source=images&amp;cd=&amp;cad=rja&amp;uact=8&amp;ved=0ahUKEwjD9peOmLnJAhXHSIgKHZ9sB1IQjRwIBw&amp;url=https://www.youtube.com/watch?v%3DjJgJiCCQORw&amp;psig=AFQjCNFYzK2oqvuzAxHofLTjfNQs0A1UFQ&amp;ust=14490086621103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2265045" y="2789212"/>
            <a:ext cx="5554980" cy="1698173"/>
          </a:xfrm>
          <a:prstGeom prst="rect">
            <a:avLst/>
          </a:prstGeom>
          <a:solidFill>
            <a:schemeClr val="lt1"/>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2092" b="1" i="0" u="none" strike="noStrike" cap="none">
                <a:solidFill>
                  <a:schemeClr val="dk1"/>
                </a:solidFill>
                <a:latin typeface="Arial"/>
                <a:ea typeface="Arial"/>
                <a:cs typeface="Arial"/>
                <a:sym typeface="Arial"/>
              </a:rPr>
              <a:t/>
            </a:r>
            <a:br>
              <a:rPr lang="en-US" sz="2092" b="1" i="0" u="none" strike="noStrike" cap="none">
                <a:solidFill>
                  <a:schemeClr val="dk1"/>
                </a:solidFill>
                <a:latin typeface="Arial"/>
                <a:ea typeface="Arial"/>
                <a:cs typeface="Arial"/>
                <a:sym typeface="Arial"/>
              </a:rPr>
            </a:br>
            <a:r>
              <a:rPr lang="en-US" sz="2092" b="1" i="0" u="none" strike="noStrike" cap="none">
                <a:solidFill>
                  <a:schemeClr val="dk1"/>
                </a:solidFill>
                <a:latin typeface="Arial"/>
                <a:ea typeface="Arial"/>
                <a:cs typeface="Arial"/>
                <a:sym typeface="Arial"/>
              </a:rPr>
              <a:t/>
            </a:r>
            <a:br>
              <a:rPr lang="en-US" sz="2092" b="1" i="0" u="none" strike="noStrike" cap="none">
                <a:solidFill>
                  <a:schemeClr val="dk1"/>
                </a:solidFill>
                <a:latin typeface="Arial"/>
                <a:ea typeface="Arial"/>
                <a:cs typeface="Arial"/>
                <a:sym typeface="Arial"/>
              </a:rPr>
            </a:br>
            <a:r>
              <a:rPr lang="en-US" sz="2092" b="1" i="0" u="none" strike="noStrike" cap="none">
                <a:solidFill>
                  <a:schemeClr val="dk1"/>
                </a:solidFill>
                <a:latin typeface="Arial"/>
                <a:ea typeface="Arial"/>
                <a:cs typeface="Arial"/>
                <a:sym typeface="Arial"/>
              </a:rPr>
              <a:t/>
            </a:r>
            <a:br>
              <a:rPr lang="en-US" sz="2092" b="1" i="0" u="none" strike="noStrike" cap="none">
                <a:solidFill>
                  <a:schemeClr val="dk1"/>
                </a:solidFill>
                <a:latin typeface="Arial"/>
                <a:ea typeface="Arial"/>
                <a:cs typeface="Arial"/>
                <a:sym typeface="Arial"/>
              </a:rPr>
            </a:br>
            <a:r>
              <a:rPr lang="en-US" sz="2430" b="1" i="0" u="none" strike="noStrike" cap="none">
                <a:solidFill>
                  <a:schemeClr val="dk1"/>
                </a:solidFill>
                <a:latin typeface="Arial"/>
                <a:ea typeface="Arial"/>
                <a:cs typeface="Arial"/>
                <a:sym typeface="Arial"/>
              </a:rPr>
              <a:t>Understanding and Responding to </a:t>
            </a:r>
            <a:r>
              <a:rPr lang="en-US" sz="2430" b="1" i="0" u="sng" strike="noStrike" cap="none">
                <a:solidFill>
                  <a:schemeClr val="accent1"/>
                </a:solidFill>
                <a:latin typeface="Arial"/>
                <a:ea typeface="Arial"/>
                <a:cs typeface="Arial"/>
                <a:sym typeface="Arial"/>
              </a:rPr>
              <a:t>A</a:t>
            </a:r>
            <a:r>
              <a:rPr lang="en-US" sz="2430" b="1" i="0" u="none" strike="noStrike" cap="none">
                <a:solidFill>
                  <a:schemeClr val="dk1"/>
                </a:solidFill>
                <a:latin typeface="Arial"/>
                <a:ea typeface="Arial"/>
                <a:cs typeface="Arial"/>
                <a:sym typeface="Arial"/>
              </a:rPr>
              <a:t>dverse </a:t>
            </a:r>
            <a:r>
              <a:rPr lang="en-US" sz="2430" b="1" i="0" u="sng" strike="noStrike" cap="none">
                <a:solidFill>
                  <a:schemeClr val="accent1"/>
                </a:solidFill>
                <a:latin typeface="Arial"/>
                <a:ea typeface="Arial"/>
                <a:cs typeface="Arial"/>
                <a:sym typeface="Arial"/>
              </a:rPr>
              <a:t>C</a:t>
            </a:r>
            <a:r>
              <a:rPr lang="en-US" sz="2430" b="1" i="0" u="none" strike="noStrike" cap="none">
                <a:solidFill>
                  <a:schemeClr val="dk1"/>
                </a:solidFill>
                <a:latin typeface="Arial"/>
                <a:ea typeface="Arial"/>
                <a:cs typeface="Arial"/>
                <a:sym typeface="Arial"/>
              </a:rPr>
              <a:t>hildhood </a:t>
            </a:r>
            <a:r>
              <a:rPr lang="en-US" sz="2430" b="1" i="0" u="sng" strike="noStrike" cap="none">
                <a:solidFill>
                  <a:schemeClr val="accent1"/>
                </a:solidFill>
                <a:latin typeface="Arial"/>
                <a:ea typeface="Arial"/>
                <a:cs typeface="Arial"/>
                <a:sym typeface="Arial"/>
              </a:rPr>
              <a:t>E</a:t>
            </a:r>
            <a:r>
              <a:rPr lang="en-US" sz="2430" b="1" i="0" u="none" strike="noStrike" cap="none">
                <a:solidFill>
                  <a:schemeClr val="dk1"/>
                </a:solidFill>
                <a:latin typeface="Arial"/>
                <a:ea typeface="Arial"/>
                <a:cs typeface="Arial"/>
                <a:sym typeface="Arial"/>
              </a:rPr>
              <a:t>xperiences </a:t>
            </a:r>
            <a:br>
              <a:rPr lang="en-US" sz="2430" b="1" i="0" u="none" strike="noStrike" cap="none">
                <a:solidFill>
                  <a:schemeClr val="dk1"/>
                </a:solidFill>
                <a:latin typeface="Arial"/>
                <a:ea typeface="Arial"/>
                <a:cs typeface="Arial"/>
                <a:sym typeface="Arial"/>
              </a:rPr>
            </a:br>
            <a:r>
              <a:rPr lang="en-US" sz="2430" b="1" i="0" u="none" strike="noStrike" cap="none">
                <a:solidFill>
                  <a:schemeClr val="dk1"/>
                </a:solidFill>
                <a:latin typeface="Arial"/>
                <a:ea typeface="Arial"/>
                <a:cs typeface="Arial"/>
                <a:sym typeface="Arial"/>
              </a:rPr>
              <a:t>in the School Setting</a:t>
            </a:r>
            <a:br>
              <a:rPr lang="en-US" sz="2430" b="1" i="0" u="none" strike="noStrike" cap="none">
                <a:solidFill>
                  <a:schemeClr val="dk1"/>
                </a:solidFill>
                <a:latin typeface="Arial"/>
                <a:ea typeface="Arial"/>
                <a:cs typeface="Arial"/>
                <a:sym typeface="Arial"/>
              </a:rPr>
            </a:br>
            <a:r>
              <a:rPr lang="en-US" sz="2430" b="1" i="0" u="none" strike="noStrike" cap="none">
                <a:solidFill>
                  <a:schemeClr val="dk1"/>
                </a:solidFill>
                <a:latin typeface="Arial"/>
                <a:ea typeface="Arial"/>
                <a:cs typeface="Arial"/>
                <a:sym typeface="Arial"/>
              </a:rPr>
              <a:t/>
            </a:r>
            <a:br>
              <a:rPr lang="en-US" sz="2430" b="1" i="0" u="none" strike="noStrike" cap="none">
                <a:solidFill>
                  <a:schemeClr val="dk1"/>
                </a:solidFill>
                <a:latin typeface="Arial"/>
                <a:ea typeface="Arial"/>
                <a:cs typeface="Arial"/>
                <a:sym typeface="Arial"/>
              </a:rPr>
            </a:br>
            <a:endParaRPr sz="1350" b="0" i="1" u="none" strike="noStrike" cap="none">
              <a:solidFill>
                <a:srgbClr val="FFC000"/>
              </a:solidFill>
              <a:latin typeface="Arial"/>
              <a:ea typeface="Arial"/>
              <a:cs typeface="Arial"/>
              <a:sym typeface="Arial"/>
            </a:endParaRPr>
          </a:p>
        </p:txBody>
      </p:sp>
      <p:sp>
        <p:nvSpPr>
          <p:cNvPr id="76" name="Google Shape;76;p15"/>
          <p:cNvSpPr txBox="1">
            <a:spLocks noGrp="1"/>
          </p:cNvSpPr>
          <p:nvPr>
            <p:ph type="subTitle" idx="1"/>
          </p:nvPr>
        </p:nvSpPr>
        <p:spPr>
          <a:xfrm>
            <a:off x="2217420" y="3886200"/>
            <a:ext cx="5554980" cy="800100"/>
          </a:xfrm>
          <a:prstGeom prst="rect">
            <a:avLst/>
          </a:prstGeom>
          <a:noFill/>
          <a:ln>
            <a:noFill/>
          </a:ln>
        </p:spPr>
        <p:txBody>
          <a:bodyPr spcFirstLastPara="1" wrap="square" lIns="91425" tIns="91425" rIns="91425" bIns="91425" anchor="t" anchorCtr="0">
            <a:noAutofit/>
          </a:bodyPr>
          <a:lstStyle/>
          <a:p>
            <a:pPr marL="457200" marR="0" lvl="0" indent="-342900" algn="ctr" rtl="0">
              <a:lnSpc>
                <a:spcPct val="100000"/>
              </a:lnSpc>
              <a:spcBef>
                <a:spcPts val="0"/>
              </a:spcBef>
              <a:spcAft>
                <a:spcPts val="0"/>
              </a:spcAft>
              <a:buClr>
                <a:schemeClr val="dk2"/>
              </a:buClr>
              <a:buSzPts val="2800"/>
              <a:buFont typeface="Arial"/>
              <a:buNone/>
            </a:pPr>
            <a:r>
              <a:rPr lang="en-US" sz="1350" b="1" i="0" u="none" strike="noStrike" cap="none">
                <a:solidFill>
                  <a:schemeClr val="dk2"/>
                </a:solidFill>
                <a:latin typeface="Arial"/>
                <a:ea typeface="Arial"/>
                <a:cs typeface="Arial"/>
                <a:sym typeface="Arial"/>
              </a:rPr>
              <a:t>Pamela Kahn, MPH, RN, NCSN</a:t>
            </a:r>
            <a:endParaRPr/>
          </a:p>
          <a:p>
            <a:pPr marL="457200" marR="0" lvl="0" indent="-342900" algn="ctr" rtl="0">
              <a:lnSpc>
                <a:spcPct val="100000"/>
              </a:lnSpc>
              <a:spcBef>
                <a:spcPts val="0"/>
              </a:spcBef>
              <a:spcAft>
                <a:spcPts val="0"/>
              </a:spcAft>
              <a:buClr>
                <a:schemeClr val="dk2"/>
              </a:buClr>
              <a:buSzPts val="2800"/>
              <a:buFont typeface="Arial"/>
              <a:buNone/>
            </a:pPr>
            <a:r>
              <a:rPr lang="en-US" sz="1350" b="1" i="0" u="none" strike="noStrike" cap="none">
                <a:solidFill>
                  <a:schemeClr val="dk2"/>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Coordinator, Health and Wellness</a:t>
            </a:r>
            <a:endParaRPr sz="1500" b="1" i="0" u="none" strike="noStrike" cap="none">
              <a:solidFill>
                <a:schemeClr val="dk2"/>
              </a:solidFill>
              <a:latin typeface="Arial"/>
              <a:ea typeface="Arial"/>
              <a:cs typeface="Arial"/>
              <a:sym typeface="Arial"/>
            </a:endParaRPr>
          </a:p>
          <a:p>
            <a:pPr marL="457200" marR="0" lvl="0" indent="-342900" algn="ctr" rtl="0">
              <a:lnSpc>
                <a:spcPct val="100000"/>
              </a:lnSpc>
              <a:spcBef>
                <a:spcPts val="0"/>
              </a:spcBef>
              <a:spcAft>
                <a:spcPts val="0"/>
              </a:spcAft>
              <a:buClr>
                <a:schemeClr val="dk2"/>
              </a:buClr>
              <a:buSzPts val="2800"/>
              <a:buFont typeface="Arial"/>
              <a:buNone/>
            </a:pPr>
            <a:r>
              <a:rPr lang="en-US" sz="1350" b="1" i="0" u="none" strike="noStrike" cap="none">
                <a:solidFill>
                  <a:schemeClr val="dk2"/>
                </a:solidFill>
                <a:latin typeface="Arial"/>
                <a:ea typeface="Arial"/>
                <a:cs typeface="Arial"/>
                <a:sym typeface="Arial"/>
              </a:rPr>
              <a:t>Orange County Department of Education</a:t>
            </a:r>
            <a:endParaRPr/>
          </a:p>
          <a:p>
            <a:pPr marL="457200" marR="0" lvl="0" indent="-342900" algn="ctr" rtl="0">
              <a:lnSpc>
                <a:spcPct val="100000"/>
              </a:lnSpc>
              <a:spcBef>
                <a:spcPts val="0"/>
              </a:spcBef>
              <a:spcAft>
                <a:spcPts val="0"/>
              </a:spcAft>
              <a:buClr>
                <a:schemeClr val="dk2"/>
              </a:buClr>
              <a:buSzPts val="2800"/>
              <a:buFont typeface="Arial"/>
              <a:buNone/>
            </a:pPr>
            <a:endParaRPr sz="1350" b="1" i="0" u="none" strike="noStrike" cap="none">
              <a:solidFill>
                <a:schemeClr val="dk2"/>
              </a:solidFill>
              <a:latin typeface="Arial"/>
              <a:ea typeface="Arial"/>
              <a:cs typeface="Arial"/>
              <a:sym typeface="Arial"/>
            </a:endParaRPr>
          </a:p>
          <a:p>
            <a:pPr marL="457200" marR="0" lvl="0" indent="-342900" algn="ctr" rtl="0">
              <a:lnSpc>
                <a:spcPct val="100000"/>
              </a:lnSpc>
              <a:spcBef>
                <a:spcPts val="0"/>
              </a:spcBef>
              <a:spcAft>
                <a:spcPts val="0"/>
              </a:spcAft>
              <a:buClr>
                <a:schemeClr val="dk2"/>
              </a:buClr>
              <a:buSzPts val="2800"/>
              <a:buFont typeface="Arial"/>
              <a:buNone/>
            </a:pPr>
            <a:endParaRPr sz="1350" b="1" i="0" u="none" strike="noStrike" cap="none">
              <a:solidFill>
                <a:schemeClr val="dk2"/>
              </a:solidFill>
              <a:latin typeface="Arial"/>
              <a:ea typeface="Arial"/>
              <a:cs typeface="Arial"/>
              <a:sym typeface="Arial"/>
            </a:endParaRPr>
          </a:p>
          <a:p>
            <a:pPr marL="457200" marR="0" lvl="0" indent="-342900" algn="ctr" rtl="0">
              <a:lnSpc>
                <a:spcPct val="100000"/>
              </a:lnSpc>
              <a:spcBef>
                <a:spcPts val="0"/>
              </a:spcBef>
              <a:spcAft>
                <a:spcPts val="0"/>
              </a:spcAft>
              <a:buClr>
                <a:schemeClr val="dk2"/>
              </a:buClr>
              <a:buSzPts val="2800"/>
              <a:buFont typeface="Arial"/>
              <a:buNone/>
            </a:pPr>
            <a:endParaRPr sz="1350" b="1" i="0" u="none" strike="noStrike" cap="none">
              <a:solidFill>
                <a:schemeClr val="dk2"/>
              </a:solidFill>
              <a:latin typeface="Arial"/>
              <a:ea typeface="Arial"/>
              <a:cs typeface="Arial"/>
              <a:sym typeface="Arial"/>
            </a:endParaRPr>
          </a:p>
          <a:p>
            <a:pPr marL="457200" marR="0" lvl="0" indent="-342900" algn="ctr" rtl="0">
              <a:lnSpc>
                <a:spcPct val="100000"/>
              </a:lnSpc>
              <a:spcBef>
                <a:spcPts val="0"/>
              </a:spcBef>
              <a:spcAft>
                <a:spcPts val="0"/>
              </a:spcAft>
              <a:buClr>
                <a:schemeClr val="dk2"/>
              </a:buClr>
              <a:buSzPts val="2800"/>
              <a:buFont typeface="Arial"/>
              <a:buNone/>
            </a:pPr>
            <a:endParaRPr sz="2800" b="0" i="0" u="none" strike="noStrike" cap="none">
              <a:solidFill>
                <a:schemeClr val="dk2"/>
              </a:solidFill>
              <a:latin typeface="Arial"/>
              <a:ea typeface="Arial"/>
              <a:cs typeface="Arial"/>
              <a:sym typeface="Arial"/>
            </a:endParaRPr>
          </a:p>
        </p:txBody>
      </p:sp>
      <p:pic>
        <p:nvPicPr>
          <p:cNvPr id="77" name="Google Shape;77;p15" descr="\\filesvr\users\PKahn\My Documents\Logos\OCDE_logo_black_no_tagline.gif"/>
          <p:cNvPicPr preferRelativeResize="0"/>
          <p:nvPr/>
        </p:nvPicPr>
        <p:blipFill rotWithShape="1">
          <a:blip r:embed="rId3">
            <a:alphaModFix/>
          </a:blip>
          <a:srcRect/>
          <a:stretch/>
        </p:blipFill>
        <p:spPr>
          <a:xfrm>
            <a:off x="7971412" y="3760358"/>
            <a:ext cx="776836" cy="776836"/>
          </a:xfrm>
          <a:prstGeom prst="rect">
            <a:avLst/>
          </a:prstGeom>
          <a:noFill/>
          <a:ln>
            <a:noFill/>
          </a:ln>
        </p:spPr>
      </p:pic>
      <p:pic>
        <p:nvPicPr>
          <p:cNvPr id="78" name="Google Shape;78;p15" descr="Image result for adverse childhood experiences"/>
          <p:cNvPicPr preferRelativeResize="0"/>
          <p:nvPr/>
        </p:nvPicPr>
        <p:blipFill rotWithShape="1">
          <a:blip r:embed="rId4">
            <a:alphaModFix/>
          </a:blip>
          <a:srcRect/>
          <a:stretch/>
        </p:blipFill>
        <p:spPr>
          <a:xfrm>
            <a:off x="3630728" y="937406"/>
            <a:ext cx="2823614"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1325217" y="362737"/>
            <a:ext cx="7487480" cy="6549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What is Trauma?</a:t>
            </a:r>
            <a:endParaRPr sz="2800" b="1" i="0" u="none" strike="noStrike" cap="none">
              <a:solidFill>
                <a:schemeClr val="dk1"/>
              </a:solidFill>
              <a:latin typeface="Arial"/>
              <a:ea typeface="Arial"/>
              <a:cs typeface="Arial"/>
              <a:sym typeface="Arial"/>
            </a:endParaRPr>
          </a:p>
        </p:txBody>
      </p:sp>
      <p:sp>
        <p:nvSpPr>
          <p:cNvPr id="142" name="Google Shape;142;p24"/>
          <p:cNvSpPr txBox="1">
            <a:spLocks noGrp="1"/>
          </p:cNvSpPr>
          <p:nvPr>
            <p:ph type="body" idx="1"/>
          </p:nvPr>
        </p:nvSpPr>
        <p:spPr>
          <a:xfrm>
            <a:off x="1526519" y="1285460"/>
            <a:ext cx="7617481" cy="3686589"/>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The word “trauma” is used to describe experiences or situations that are emotionally painful and distressing, and that overwhelm people’s ability to cope, leaving them powerless. </a:t>
            </a:r>
            <a:r>
              <a:rPr lang="en-US" sz="750" b="0" i="0" u="none" strike="noStrike" cap="none">
                <a:solidFill>
                  <a:schemeClr val="dk2"/>
                </a:solidFill>
                <a:latin typeface="Arial"/>
                <a:ea typeface="Arial"/>
                <a:cs typeface="Arial"/>
                <a:sym typeface="Arial"/>
              </a:rPr>
              <a:t>(</a:t>
            </a:r>
            <a:r>
              <a:rPr lang="en-US" sz="825" b="0" i="0" u="none" strike="noStrike" cap="none">
                <a:solidFill>
                  <a:schemeClr val="dk2"/>
                </a:solidFill>
                <a:latin typeface="Arial"/>
                <a:ea typeface="Arial"/>
                <a:cs typeface="Arial"/>
                <a:sym typeface="Arial"/>
              </a:rPr>
              <a:t>Center for Nonviolence &amp; Social Justice, 2016)</a:t>
            </a:r>
            <a:endParaRPr/>
          </a:p>
          <a:p>
            <a:pPr marL="61722" marR="0" lvl="0" indent="0" algn="l" rtl="0">
              <a:lnSpc>
                <a:spcPct val="115000"/>
              </a:lnSpc>
              <a:spcBef>
                <a:spcPts val="0"/>
              </a:spcBef>
              <a:spcAft>
                <a:spcPts val="0"/>
              </a:spcAft>
              <a:buClr>
                <a:schemeClr val="dk2"/>
              </a:buClr>
              <a:buSzPts val="1800"/>
              <a:buFont typeface="Arial"/>
              <a:buNone/>
            </a:pPr>
            <a:r>
              <a:rPr lang="en-US" sz="1800" b="0" i="0" u="none" strike="noStrike" cap="none">
                <a:solidFill>
                  <a:schemeClr val="dk2"/>
                </a:solidFill>
                <a:latin typeface="Arial"/>
                <a:ea typeface="Arial"/>
                <a:cs typeface="Arial"/>
                <a:sym typeface="Arial"/>
              </a:rPr>
              <a:t>  </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750" b="0" i="0" u="none" strike="noStrike" cap="none">
                <a:solidFill>
                  <a:schemeClr val="dk2"/>
                </a:solidFill>
                <a:latin typeface="Arial"/>
                <a:ea typeface="Arial"/>
                <a:cs typeface="Arial"/>
                <a:sym typeface="Arial"/>
              </a:rPr>
              <a:t>                                                                                                                                </a:t>
            </a:r>
            <a:endParaRPr/>
          </a:p>
          <a:p>
            <a:pPr marL="61722" marR="0" lvl="0" indent="0" algn="l" rtl="0">
              <a:lnSpc>
                <a:spcPct val="115000"/>
              </a:lnSpc>
              <a:spcBef>
                <a:spcPts val="0"/>
              </a:spcBef>
              <a:spcAft>
                <a:spcPts val="0"/>
              </a:spcAft>
              <a:buClr>
                <a:schemeClr val="dk2"/>
              </a:buClr>
              <a:buSzPts val="1800"/>
              <a:buFont typeface="Arial"/>
              <a:buNone/>
            </a:pPr>
            <a:endParaRPr sz="75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750" b="0" i="0" u="none" strike="noStrike" cap="none">
                <a:solidFill>
                  <a:schemeClr val="dk2"/>
                </a:solidFill>
                <a:latin typeface="Arial"/>
                <a:ea typeface="Arial"/>
                <a:cs typeface="Arial"/>
                <a:sym typeface="Arial"/>
              </a:rPr>
              <a:t>  					 *</a:t>
            </a:r>
            <a:endParaRPr/>
          </a:p>
        </p:txBody>
      </p:sp>
      <p:pic>
        <p:nvPicPr>
          <p:cNvPr id="143" name="Google Shape;143;p24" descr="Image result for trauma"/>
          <p:cNvPicPr preferRelativeResize="0"/>
          <p:nvPr/>
        </p:nvPicPr>
        <p:blipFill rotWithShape="1">
          <a:blip r:embed="rId3">
            <a:alphaModFix/>
          </a:blip>
          <a:srcRect/>
          <a:stretch/>
        </p:blipFill>
        <p:spPr>
          <a:xfrm>
            <a:off x="3921091" y="2445902"/>
            <a:ext cx="2295732" cy="21074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1371600" y="279610"/>
            <a:ext cx="7772400" cy="54410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970" b="1" i="0" u="none" strike="noStrike" cap="none">
                <a:solidFill>
                  <a:srgbClr val="004B53"/>
                </a:solidFill>
                <a:latin typeface="Arial"/>
                <a:ea typeface="Arial"/>
                <a:cs typeface="Arial"/>
                <a:sym typeface="Arial"/>
              </a:rPr>
              <a:t>What Makes </a:t>
            </a:r>
            <a:r>
              <a:rPr lang="en-US" sz="2970" b="1" i="0" u="none" strike="noStrike" cap="none">
                <a:solidFill>
                  <a:schemeClr val="dk1"/>
                </a:solidFill>
                <a:latin typeface="Arial"/>
                <a:ea typeface="Arial"/>
                <a:cs typeface="Arial"/>
                <a:sym typeface="Arial"/>
              </a:rPr>
              <a:t>an Experience Traumatic?</a:t>
            </a:r>
            <a:endParaRPr sz="2520" b="0" i="0" u="none" strike="noStrike" cap="none">
              <a:solidFill>
                <a:schemeClr val="dk1"/>
              </a:solidFill>
              <a:latin typeface="Arial"/>
              <a:ea typeface="Arial"/>
              <a:cs typeface="Arial"/>
              <a:sym typeface="Arial"/>
            </a:endParaRPr>
          </a:p>
        </p:txBody>
      </p:sp>
      <p:sp>
        <p:nvSpPr>
          <p:cNvPr id="150" name="Google Shape;150;p25"/>
          <p:cNvSpPr txBox="1">
            <a:spLocks noGrp="1"/>
          </p:cNvSpPr>
          <p:nvPr>
            <p:ph type="body" idx="1"/>
          </p:nvPr>
        </p:nvSpPr>
        <p:spPr>
          <a:xfrm>
            <a:off x="1677659" y="1085850"/>
            <a:ext cx="7413441" cy="24574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342900" marR="0" lvl="0" indent="-342900" algn="l" rtl="0">
              <a:lnSpc>
                <a:spcPct val="11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Overwhelming, very painful, very scary</a:t>
            </a:r>
            <a:endParaRPr/>
          </a:p>
          <a:p>
            <a:pPr marL="342900" marR="0" lvl="0" indent="-342900" algn="l" rtl="0">
              <a:lnSpc>
                <a:spcPct val="11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Fight or Flight incapacitated</a:t>
            </a:r>
            <a:endParaRPr/>
          </a:p>
          <a:p>
            <a:pPr marL="342900" marR="0" lvl="0" indent="-342900" algn="l" rtl="0">
              <a:lnSpc>
                <a:spcPct val="11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Threat to physical or psychological safety</a:t>
            </a:r>
            <a:endParaRPr/>
          </a:p>
          <a:p>
            <a:pPr marL="342900" marR="0" lvl="0" indent="-342900" algn="l" rtl="0">
              <a:lnSpc>
                <a:spcPct val="11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Loss of control</a:t>
            </a:r>
            <a:endParaRPr/>
          </a:p>
          <a:p>
            <a:pPr marL="342900" marR="0" lvl="0" indent="-342900" algn="l" rtl="0">
              <a:lnSpc>
                <a:spcPct val="11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Unable to regulate emotions</a:t>
            </a:r>
            <a:endParaRPr/>
          </a:p>
          <a:p>
            <a:pPr marL="0" marR="0" lvl="0" indent="0" algn="l" rtl="0">
              <a:lnSpc>
                <a:spcPct val="110000"/>
              </a:lnSpc>
              <a:spcBef>
                <a:spcPts val="0"/>
              </a:spcBef>
              <a:spcAft>
                <a:spcPts val="0"/>
              </a:spcAft>
              <a:buClr>
                <a:schemeClr val="dk2"/>
              </a:buClr>
              <a:buSzPts val="1800"/>
              <a:buFont typeface="Arial"/>
              <a:buNone/>
            </a:pPr>
            <a:endParaRPr sz="2100" b="0" i="0" u="none" strike="noStrike" cap="none">
              <a:solidFill>
                <a:schemeClr val="dk2"/>
              </a:solidFill>
              <a:latin typeface="Arial"/>
              <a:ea typeface="Arial"/>
              <a:cs typeface="Arial"/>
              <a:sym typeface="Arial"/>
            </a:endParaRPr>
          </a:p>
          <a:p>
            <a:pPr marL="0" marR="0" lvl="0" indent="0" algn="ctr"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
        <p:nvSpPr>
          <p:cNvPr id="151" name="Google Shape;151;p25"/>
          <p:cNvSpPr txBox="1"/>
          <p:nvPr/>
        </p:nvSpPr>
        <p:spPr>
          <a:xfrm>
            <a:off x="2171700" y="4055864"/>
            <a:ext cx="5372100" cy="64633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Trauma is the response to the event, not the event itself.</a:t>
            </a:r>
            <a:endParaRPr/>
          </a:p>
        </p:txBody>
      </p:sp>
      <p:pic>
        <p:nvPicPr>
          <p:cNvPr id="152" name="Google Shape;152;p25" descr="C:\Users\dbarnett\AppData\Local\Microsoft\Windows\Temporary Internet Files\Content.IE5\FMXXM9C4\heart[1].jpg"/>
          <p:cNvPicPr preferRelativeResize="0"/>
          <p:nvPr/>
        </p:nvPicPr>
        <p:blipFill rotWithShape="1">
          <a:blip r:embed="rId3">
            <a:alphaModFix/>
          </a:blip>
          <a:srcRect/>
          <a:stretch/>
        </p:blipFill>
        <p:spPr>
          <a:xfrm>
            <a:off x="7384975" y="2656582"/>
            <a:ext cx="1241822"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2219706" y="347623"/>
            <a:ext cx="5623560" cy="44586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 Trauma</a:t>
            </a:r>
            <a:endParaRPr sz="2520" b="1" i="0" u="none" strike="noStrike" cap="none">
              <a:solidFill>
                <a:schemeClr val="dk1"/>
              </a:solidFill>
              <a:latin typeface="Arial"/>
              <a:ea typeface="Arial"/>
              <a:cs typeface="Arial"/>
              <a:sym typeface="Arial"/>
            </a:endParaRPr>
          </a:p>
        </p:txBody>
      </p:sp>
      <p:sp>
        <p:nvSpPr>
          <p:cNvPr id="159" name="Google Shape;159;p26"/>
          <p:cNvSpPr txBox="1">
            <a:spLocks noGrp="1"/>
          </p:cNvSpPr>
          <p:nvPr>
            <p:ph type="body" idx="1"/>
          </p:nvPr>
        </p:nvSpPr>
        <p:spPr>
          <a:xfrm>
            <a:off x="1662545" y="937071"/>
            <a:ext cx="7292529" cy="3749229"/>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Prevalent in the lives of children</a:t>
            </a:r>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Causes physical and emotional distress and affects learning and school performance</a:t>
            </a:r>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Children/teens experience the same emotions as adults, but may not have the words to express them</a:t>
            </a:r>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Schools have an important role to play in meeting the social/emotional needs of students</a:t>
            </a:r>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Trauma sensitive schools help children feel safe to learn</a:t>
            </a:r>
            <a:endParaRPr/>
          </a:p>
          <a:p>
            <a:pPr marL="0" marR="0" lvl="0" indent="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548640" marR="0" lvl="1" indent="-254000" algn="l" rtl="0">
              <a:lnSpc>
                <a:spcPct val="105000"/>
              </a:lnSpc>
              <a:spcBef>
                <a:spcPts val="1600"/>
              </a:spcBef>
              <a:spcAft>
                <a:spcPts val="0"/>
              </a:spcAft>
              <a:buClr>
                <a:schemeClr val="dk2"/>
              </a:buClr>
              <a:buSzPts val="1400"/>
              <a:buFont typeface="Arial"/>
              <a:buNone/>
            </a:pPr>
            <a:endParaRPr sz="1295" b="0" i="0" u="none" strike="noStrike" cap="none">
              <a:solidFill>
                <a:schemeClr val="dk2"/>
              </a:solidFill>
              <a:latin typeface="Arial"/>
              <a:ea typeface="Arial"/>
              <a:cs typeface="Arial"/>
              <a:sym typeface="Arial"/>
            </a:endParaRPr>
          </a:p>
          <a:p>
            <a:pPr marL="0" marR="0" lvl="0" indent="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0" marR="0" lvl="0" indent="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285460" y="347624"/>
            <a:ext cx="7858540" cy="46853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Prevalence of  Youth Trauma</a:t>
            </a:r>
            <a:endParaRPr sz="2520" b="1" i="0" u="none" strike="noStrike" cap="none">
              <a:solidFill>
                <a:schemeClr val="dk1"/>
              </a:solidFill>
              <a:latin typeface="Arial"/>
              <a:ea typeface="Arial"/>
              <a:cs typeface="Arial"/>
              <a:sym typeface="Arial"/>
            </a:endParaRPr>
          </a:p>
        </p:txBody>
      </p:sp>
      <p:sp>
        <p:nvSpPr>
          <p:cNvPr id="166" name="Google Shape;166;p27"/>
          <p:cNvSpPr txBox="1">
            <a:spLocks noGrp="1"/>
          </p:cNvSpPr>
          <p:nvPr>
            <p:ph type="body" idx="1"/>
          </p:nvPr>
        </p:nvSpPr>
        <p:spPr>
          <a:xfrm>
            <a:off x="1663148" y="1298712"/>
            <a:ext cx="6911009" cy="3703984"/>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38% of children and adolescents experienced at least one potentially traumatic event.</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1" i="0" u="none" strike="noStrike" cap="none">
                <a:solidFill>
                  <a:schemeClr val="dk2"/>
                </a:solidFill>
                <a:latin typeface="Arial"/>
                <a:ea typeface="Arial"/>
                <a:cs typeface="Arial"/>
                <a:sym typeface="Arial"/>
              </a:rPr>
              <a:t>26%</a:t>
            </a:r>
            <a:r>
              <a:rPr lang="en-US" sz="1200" b="0" i="0" u="none" strike="noStrike" cap="none">
                <a:solidFill>
                  <a:schemeClr val="dk2"/>
                </a:solidFill>
                <a:latin typeface="Arial"/>
                <a:ea typeface="Arial"/>
                <a:cs typeface="Arial"/>
                <a:sym typeface="Arial"/>
              </a:rPr>
              <a:t> of children in the United States will witness or experience a traumatic event</a:t>
            </a:r>
            <a:br>
              <a:rPr lang="en-US" sz="1200" b="0" i="0" u="none" strike="noStrike" cap="none">
                <a:solidFill>
                  <a:schemeClr val="dk2"/>
                </a:solidFill>
                <a:latin typeface="Arial"/>
                <a:ea typeface="Arial"/>
                <a:cs typeface="Arial"/>
                <a:sym typeface="Arial"/>
              </a:rPr>
            </a:br>
            <a:r>
              <a:rPr lang="en-US" sz="1200" b="0" i="0" u="none" strike="noStrike" cap="none">
                <a:solidFill>
                  <a:schemeClr val="dk2"/>
                </a:solidFill>
                <a:latin typeface="Arial"/>
                <a:ea typeface="Arial"/>
                <a:cs typeface="Arial"/>
                <a:sym typeface="Arial"/>
              </a:rPr>
              <a:t>before they turn four.</a:t>
            </a:r>
            <a:endParaRPr/>
          </a:p>
          <a:p>
            <a:pPr marL="61722" marR="0" lvl="0" indent="0" algn="l" rtl="0">
              <a:lnSpc>
                <a:spcPct val="95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In a nationally representative survey  of 12- to 17-year-old youth, 8 percent reported a lifetime prevalence of sexual assault, 17 percent reported physical assault, and 39 percent reported witnessing violence</a:t>
            </a:r>
            <a:endParaRPr/>
          </a:p>
          <a:p>
            <a:pPr marL="61722" marR="0" lvl="0" indent="0" algn="l" rtl="0">
              <a:lnSpc>
                <a:spcPct val="95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100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In a community sample of older adolescents, 14.5 percent of those who had experienced a serious trauma developed PTSD </a:t>
            </a:r>
            <a:r>
              <a:rPr lang="en-US" sz="1000" b="0" i="1" u="none" strike="noStrike" cap="none">
                <a:solidFill>
                  <a:schemeClr val="dk2"/>
                </a:solidFill>
                <a:latin typeface="Arial"/>
                <a:ea typeface="Arial"/>
                <a:cs typeface="Arial"/>
                <a:sym typeface="Arial"/>
              </a:rPr>
              <a:t>(5% of adolescents have met criteria for PTSD in their lifetime) </a:t>
            </a:r>
            <a:endParaRPr/>
          </a:p>
          <a:p>
            <a:pPr marL="61722" marR="0" lvl="0" indent="0" algn="l" rtl="0">
              <a:lnSpc>
                <a:spcPct val="95000"/>
              </a:lnSpc>
              <a:spcBef>
                <a:spcPts val="0"/>
              </a:spcBef>
              <a:spcAft>
                <a:spcPts val="0"/>
              </a:spcAft>
              <a:buClr>
                <a:schemeClr val="dk2"/>
              </a:buClr>
              <a:buSzPts val="1800"/>
              <a:buFont typeface="Arial"/>
              <a:buNone/>
            </a:pPr>
            <a:endParaRPr sz="1500" b="0" i="0" u="none" strike="noStrike" cap="none">
              <a:solidFill>
                <a:srgbClr val="080808"/>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rgbClr val="080808"/>
                </a:solidFill>
                <a:latin typeface="Arial"/>
                <a:ea typeface="Arial"/>
                <a:cs typeface="Arial"/>
                <a:sym typeface="Arial"/>
              </a:rPr>
              <a:t>Students living in poverty, homelessness, and with other social vulnerabilities are significantly more apt to experience stress and trauma. </a:t>
            </a:r>
            <a:endParaRPr/>
          </a:p>
          <a:p>
            <a:pPr marL="61722" marR="0" lvl="0" indent="0" algn="l" rtl="0">
              <a:lnSpc>
                <a:spcPct val="95000"/>
              </a:lnSpc>
              <a:spcBef>
                <a:spcPts val="0"/>
              </a:spcBef>
              <a:spcAft>
                <a:spcPts val="0"/>
              </a:spcAft>
              <a:buClr>
                <a:schemeClr val="dk2"/>
              </a:buClr>
              <a:buSzPts val="1800"/>
              <a:buFont typeface="Arial"/>
              <a:buNone/>
            </a:pPr>
            <a:r>
              <a:rPr lang="en-US" sz="900" b="0" i="1" u="none" strike="noStrike" cap="none">
                <a:solidFill>
                  <a:srgbClr val="080808"/>
                </a:solidFill>
                <a:latin typeface="Arial"/>
                <a:ea typeface="Arial"/>
                <a:cs typeface="Arial"/>
                <a:sym typeface="Arial"/>
              </a:rPr>
              <a:t>					</a:t>
            </a:r>
            <a:endParaRPr sz="900" b="0" i="1" u="none" strike="noStrike" cap="none">
              <a:solidFill>
                <a:srgbClr val="080808"/>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endParaRPr sz="900" b="0" i="1" u="none" strike="noStrike" cap="none">
              <a:solidFill>
                <a:srgbClr val="080808"/>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r>
              <a:rPr lang="en-US" sz="900" b="0" i="1" u="none" strike="noStrike" cap="none">
                <a:solidFill>
                  <a:srgbClr val="080808"/>
                </a:solidFill>
                <a:latin typeface="Arial"/>
                <a:ea typeface="Arial"/>
                <a:cs typeface="Arial"/>
                <a:sym typeface="Arial"/>
              </a:rPr>
              <a:t>					National Children’s Survey, 2016</a:t>
            </a:r>
            <a:r>
              <a:rPr lang="en-US" sz="1500" b="0" i="0" u="none" strike="noStrike" cap="none">
                <a:solidFill>
                  <a:srgbClr val="080808"/>
                </a:solidFill>
                <a:latin typeface="Arial"/>
                <a:ea typeface="Arial"/>
                <a:cs typeface="Arial"/>
                <a:sym typeface="Arial"/>
              </a:rPr>
              <a:t/>
            </a:r>
            <a:br>
              <a:rPr lang="en-US" sz="1500" b="0" i="0" u="none" strike="noStrike" cap="none">
                <a:solidFill>
                  <a:srgbClr val="080808"/>
                </a:solidFill>
                <a:latin typeface="Arial"/>
                <a:ea typeface="Arial"/>
                <a:cs typeface="Arial"/>
                <a:sym typeface="Arial"/>
              </a:rPr>
            </a:br>
            <a:endParaRPr sz="1500" b="0" i="1" u="none" strike="noStrike" cap="none">
              <a:solidFill>
                <a:srgbClr val="080808"/>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endParaRPr sz="412" b="0" i="1" u="none" strike="noStrike" cap="none">
              <a:solidFill>
                <a:schemeClr val="dk2"/>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endParaRPr sz="412" b="0" i="1" u="none" strike="noStrike" cap="none">
              <a:solidFill>
                <a:schemeClr val="dk2"/>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endParaRPr sz="412" b="0" i="1" u="none" strike="noStrike" cap="none">
              <a:solidFill>
                <a:schemeClr val="dk2"/>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r>
              <a:rPr lang="en-US" sz="412" b="0" i="1" u="none" strike="noStrike" cap="none">
                <a:solidFill>
                  <a:schemeClr val="dk2"/>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72" name="Google Shape;172;p28"/>
          <p:cNvCxnSpPr/>
          <p:nvPr/>
        </p:nvCxnSpPr>
        <p:spPr>
          <a:xfrm>
            <a:off x="3393181" y="3984113"/>
            <a:ext cx="965570" cy="350969"/>
          </a:xfrm>
          <a:prstGeom prst="straightConnector1">
            <a:avLst/>
          </a:prstGeom>
          <a:noFill/>
          <a:ln w="9525" cap="flat" cmpd="sng">
            <a:solidFill>
              <a:schemeClr val="dk1"/>
            </a:solidFill>
            <a:prstDash val="solid"/>
            <a:round/>
            <a:headEnd type="none" w="sm" len="sm"/>
            <a:tailEnd type="none" w="sm" len="sm"/>
          </a:ln>
        </p:spPr>
      </p:cxnSp>
      <p:cxnSp>
        <p:nvCxnSpPr>
          <p:cNvPr id="173" name="Google Shape;173;p28"/>
          <p:cNvCxnSpPr/>
          <p:nvPr/>
        </p:nvCxnSpPr>
        <p:spPr>
          <a:xfrm rot="10800000" flipH="1">
            <a:off x="2896929" y="3075115"/>
            <a:ext cx="1652632" cy="421027"/>
          </a:xfrm>
          <a:prstGeom prst="straightConnector1">
            <a:avLst/>
          </a:prstGeom>
          <a:noFill/>
          <a:ln w="9525" cap="flat" cmpd="sng">
            <a:solidFill>
              <a:schemeClr val="dk1"/>
            </a:solidFill>
            <a:prstDash val="solid"/>
            <a:round/>
            <a:headEnd type="none" w="sm" len="sm"/>
            <a:tailEnd type="none" w="sm" len="sm"/>
          </a:ln>
        </p:spPr>
      </p:cxnSp>
      <p:cxnSp>
        <p:nvCxnSpPr>
          <p:cNvPr id="174" name="Google Shape;174;p28"/>
          <p:cNvCxnSpPr/>
          <p:nvPr/>
        </p:nvCxnSpPr>
        <p:spPr>
          <a:xfrm>
            <a:off x="6483562" y="3619893"/>
            <a:ext cx="1706281" cy="671889"/>
          </a:xfrm>
          <a:prstGeom prst="straightConnector1">
            <a:avLst/>
          </a:prstGeom>
          <a:noFill/>
          <a:ln w="9525" cap="flat" cmpd="sng">
            <a:solidFill>
              <a:schemeClr val="dk1"/>
            </a:solidFill>
            <a:prstDash val="solid"/>
            <a:round/>
            <a:headEnd type="none" w="sm" len="sm"/>
            <a:tailEnd type="none" w="sm" len="sm"/>
          </a:ln>
        </p:spPr>
      </p:cxnSp>
      <p:cxnSp>
        <p:nvCxnSpPr>
          <p:cNvPr id="175" name="Google Shape;175;p28"/>
          <p:cNvCxnSpPr/>
          <p:nvPr/>
        </p:nvCxnSpPr>
        <p:spPr>
          <a:xfrm rot="10800000" flipH="1">
            <a:off x="6789552" y="3050288"/>
            <a:ext cx="1512936" cy="312039"/>
          </a:xfrm>
          <a:prstGeom prst="straightConnector1">
            <a:avLst/>
          </a:prstGeom>
          <a:noFill/>
          <a:ln w="9525" cap="flat" cmpd="sng">
            <a:solidFill>
              <a:schemeClr val="dk1"/>
            </a:solidFill>
            <a:prstDash val="solid"/>
            <a:round/>
            <a:headEnd type="none" w="sm" len="sm"/>
            <a:tailEnd type="none" w="sm" len="sm"/>
          </a:ln>
        </p:spPr>
      </p:cxnSp>
      <p:sp>
        <p:nvSpPr>
          <p:cNvPr id="176" name="Google Shape;176;p28"/>
          <p:cNvSpPr/>
          <p:nvPr/>
        </p:nvSpPr>
        <p:spPr>
          <a:xfrm>
            <a:off x="1257300" y="800100"/>
            <a:ext cx="6572250" cy="600075"/>
          </a:xfrm>
          <a:prstGeom prst="rect">
            <a:avLst/>
          </a:prstGeom>
          <a:noFill/>
          <a:ln>
            <a:noFill/>
          </a:ln>
        </p:spPr>
        <p:txBody>
          <a:bodyPr spcFirstLastPara="1" wrap="square" lIns="91425" tIns="45700" rIns="91425" bIns="45700" anchor="ctr" anchorCtr="0">
            <a:noAutofit/>
          </a:bodyPr>
          <a:lstStyle/>
          <a:p>
            <a:pPr marL="0" marR="0" lvl="0" indent="0" algn="ctr" rtl="0">
              <a:lnSpc>
                <a:spcPct val="95000"/>
              </a:lnSpc>
              <a:spcBef>
                <a:spcPts val="0"/>
              </a:spcBef>
              <a:spcAft>
                <a:spcPts val="0"/>
              </a:spcAft>
              <a:buNone/>
            </a:pPr>
            <a:r>
              <a:rPr lang="en-US" sz="1050" b="1" i="0" u="none" strike="noStrike" cap="none">
                <a:solidFill>
                  <a:srgbClr val="000000"/>
                </a:solidFill>
                <a:latin typeface="Verdana"/>
                <a:ea typeface="Verdana"/>
                <a:cs typeface="Verdana"/>
                <a:sym typeface="Verdana"/>
              </a:rPr>
              <a:t/>
            </a:r>
            <a:br>
              <a:rPr lang="en-US" sz="1050" b="1" i="0" u="none" strike="noStrike" cap="none">
                <a:solidFill>
                  <a:srgbClr val="000000"/>
                </a:solidFill>
                <a:latin typeface="Verdana"/>
                <a:ea typeface="Verdana"/>
                <a:cs typeface="Verdana"/>
                <a:sym typeface="Verdana"/>
              </a:rPr>
            </a:br>
            <a:endParaRPr sz="1050" b="1" i="0" u="none" strike="noStrike" cap="none">
              <a:solidFill>
                <a:srgbClr val="FFD70D"/>
              </a:solidFill>
              <a:latin typeface="Verdana"/>
              <a:ea typeface="Verdana"/>
              <a:cs typeface="Verdana"/>
              <a:sym typeface="Verdana"/>
            </a:endParaRPr>
          </a:p>
        </p:txBody>
      </p:sp>
      <p:sp>
        <p:nvSpPr>
          <p:cNvPr id="177" name="Google Shape;177;p28"/>
          <p:cNvSpPr txBox="1"/>
          <p:nvPr/>
        </p:nvSpPr>
        <p:spPr>
          <a:xfrm>
            <a:off x="6229350" y="4800600"/>
            <a:ext cx="1714500" cy="2077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50" b="0" i="0" u="none" strike="noStrike" cap="none">
                <a:solidFill>
                  <a:srgbClr val="000000"/>
                </a:solidFill>
                <a:latin typeface="Verdana"/>
                <a:ea typeface="Verdana"/>
                <a:cs typeface="Verdana"/>
                <a:sym typeface="Verdana"/>
              </a:rPr>
              <a:t>Source: C. Nelson (2008) </a:t>
            </a:r>
            <a:endParaRPr/>
          </a:p>
        </p:txBody>
      </p:sp>
      <p:sp>
        <p:nvSpPr>
          <p:cNvPr id="178" name="Google Shape;178;p28"/>
          <p:cNvSpPr/>
          <p:nvPr/>
        </p:nvSpPr>
        <p:spPr>
          <a:xfrm>
            <a:off x="4514850" y="2686050"/>
            <a:ext cx="2686050" cy="1543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pic>
        <p:nvPicPr>
          <p:cNvPr id="179" name="Google Shape;179;p28" descr="EWEN A P4"/>
          <p:cNvPicPr preferRelativeResize="0"/>
          <p:nvPr/>
        </p:nvPicPr>
        <p:blipFill rotWithShape="1">
          <a:blip r:embed="rId3">
            <a:alphaModFix/>
          </a:blip>
          <a:srcRect r="2296"/>
          <a:stretch/>
        </p:blipFill>
        <p:spPr>
          <a:xfrm>
            <a:off x="1847800" y="2832184"/>
            <a:ext cx="1570434" cy="1571625"/>
          </a:xfrm>
          <a:prstGeom prst="rect">
            <a:avLst/>
          </a:prstGeom>
          <a:noFill/>
          <a:ln>
            <a:noFill/>
          </a:ln>
        </p:spPr>
      </p:pic>
      <p:sp>
        <p:nvSpPr>
          <p:cNvPr id="180" name="Google Shape;180;p28"/>
          <p:cNvSpPr/>
          <p:nvPr/>
        </p:nvSpPr>
        <p:spPr>
          <a:xfrm>
            <a:off x="2134791" y="3338952"/>
            <a:ext cx="800100" cy="742950"/>
          </a:xfrm>
          <a:prstGeom prst="ellipse">
            <a:avLst/>
          </a:prstGeom>
          <a:no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1" name="Google Shape;181;p28"/>
          <p:cNvSpPr/>
          <p:nvPr/>
        </p:nvSpPr>
        <p:spPr>
          <a:xfrm>
            <a:off x="1925688" y="355181"/>
            <a:ext cx="6075312" cy="11005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61616"/>
                </a:solidFill>
                <a:latin typeface="Arial"/>
                <a:ea typeface="Arial"/>
                <a:cs typeface="Arial"/>
                <a:sym typeface="Arial"/>
              </a:rPr>
              <a:t>Persistent Stress Changes Brain Architecture</a:t>
            </a:r>
            <a:endParaRPr/>
          </a:p>
          <a:p>
            <a:pPr marL="0" marR="0" lvl="0" indent="0" algn="ctr" rtl="0">
              <a:lnSpc>
                <a:spcPct val="100000"/>
              </a:lnSpc>
              <a:spcBef>
                <a:spcPts val="280"/>
              </a:spcBef>
              <a:spcAft>
                <a:spcPts val="0"/>
              </a:spcAft>
              <a:buClr>
                <a:srgbClr val="000000"/>
              </a:buClr>
              <a:buSzPts val="1400"/>
              <a:buFont typeface="Arial"/>
              <a:buNone/>
            </a:pPr>
            <a:r>
              <a:rPr lang="en-US" sz="1400" b="0" i="1" u="none" strike="noStrike" cap="none">
                <a:solidFill>
                  <a:schemeClr val="dk1"/>
                </a:solidFill>
                <a:latin typeface="Verdana"/>
                <a:ea typeface="Verdana"/>
                <a:cs typeface="Verdana"/>
                <a:sym typeface="Verdana"/>
              </a:rPr>
              <a:t>(Prefrontal Cortex and Hippocampus)</a:t>
            </a:r>
            <a:endParaRPr sz="1400" b="0" i="1"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161616"/>
              </a:solidFill>
              <a:latin typeface="Arial"/>
              <a:ea typeface="Arial"/>
              <a:cs typeface="Arial"/>
              <a:sym typeface="Arial"/>
            </a:endParaRPr>
          </a:p>
        </p:txBody>
      </p:sp>
      <p:pic>
        <p:nvPicPr>
          <p:cNvPr id="182" name="Google Shape;182;p28" descr="council_rgb_reverse_bar"/>
          <p:cNvPicPr preferRelativeResize="0"/>
          <p:nvPr/>
        </p:nvPicPr>
        <p:blipFill rotWithShape="1">
          <a:blip r:embed="rId4">
            <a:alphaModFix/>
          </a:blip>
          <a:srcRect/>
          <a:stretch/>
        </p:blipFill>
        <p:spPr>
          <a:xfrm>
            <a:off x="2934891" y="1533375"/>
            <a:ext cx="4278363" cy="311719"/>
          </a:xfrm>
          <a:prstGeom prst="rect">
            <a:avLst/>
          </a:prstGeom>
          <a:noFill/>
          <a:ln>
            <a:noFill/>
          </a:ln>
        </p:spPr>
      </p:pic>
      <p:sp>
        <p:nvSpPr>
          <p:cNvPr id="183" name="Google Shape;183;p28"/>
          <p:cNvSpPr txBox="1"/>
          <p:nvPr/>
        </p:nvSpPr>
        <p:spPr>
          <a:xfrm>
            <a:off x="6223397" y="4667400"/>
            <a:ext cx="1966446" cy="2077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Verdana"/>
                <a:ea typeface="Verdana"/>
                <a:cs typeface="Verdana"/>
                <a:sym typeface="Verdana"/>
              </a:rPr>
              <a:t>Bock et al Cer Cort 15:802 (2005)</a:t>
            </a:r>
            <a:endParaRPr/>
          </a:p>
        </p:txBody>
      </p:sp>
      <p:pic>
        <p:nvPicPr>
          <p:cNvPr id="184" name="Google Shape;184;p28"/>
          <p:cNvPicPr preferRelativeResize="0"/>
          <p:nvPr/>
        </p:nvPicPr>
        <p:blipFill rotWithShape="1">
          <a:blip r:embed="rId5">
            <a:alphaModFix/>
          </a:blip>
          <a:srcRect r="55140"/>
          <a:stretch/>
        </p:blipFill>
        <p:spPr>
          <a:xfrm>
            <a:off x="4358750" y="3050288"/>
            <a:ext cx="632222" cy="1328738"/>
          </a:xfrm>
          <a:prstGeom prst="rect">
            <a:avLst/>
          </a:prstGeom>
          <a:noFill/>
          <a:ln>
            <a:noFill/>
          </a:ln>
        </p:spPr>
      </p:pic>
      <p:pic>
        <p:nvPicPr>
          <p:cNvPr id="185" name="Google Shape;185;p28"/>
          <p:cNvPicPr preferRelativeResize="0"/>
          <p:nvPr/>
        </p:nvPicPr>
        <p:blipFill rotWithShape="1">
          <a:blip r:embed="rId6">
            <a:alphaModFix/>
          </a:blip>
          <a:srcRect l="56563"/>
          <a:stretch/>
        </p:blipFill>
        <p:spPr>
          <a:xfrm>
            <a:off x="8166470" y="2981793"/>
            <a:ext cx="604838" cy="1314450"/>
          </a:xfrm>
          <a:prstGeom prst="rect">
            <a:avLst/>
          </a:prstGeom>
          <a:noFill/>
          <a:ln>
            <a:noFill/>
          </a:ln>
        </p:spPr>
      </p:pic>
      <p:sp>
        <p:nvSpPr>
          <p:cNvPr id="186" name="Google Shape;186;p28"/>
          <p:cNvSpPr txBox="1"/>
          <p:nvPr/>
        </p:nvSpPr>
        <p:spPr>
          <a:xfrm>
            <a:off x="7200900" y="3314700"/>
            <a:ext cx="965570" cy="6694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BF2F37"/>
                </a:solidFill>
                <a:latin typeface="Verdana"/>
                <a:ea typeface="Verdana"/>
                <a:cs typeface="Verdana"/>
                <a:sym typeface="Verdana"/>
              </a:rPr>
              <a:t>Neuron damaged by toxic stress – fewer connections</a:t>
            </a:r>
            <a:endParaRPr/>
          </a:p>
        </p:txBody>
      </p:sp>
      <p:pic>
        <p:nvPicPr>
          <p:cNvPr id="187" name="Google Shape;187;p28" descr="EWEN B P4"/>
          <p:cNvPicPr preferRelativeResize="0"/>
          <p:nvPr/>
        </p:nvPicPr>
        <p:blipFill rotWithShape="1">
          <a:blip r:embed="rId7">
            <a:alphaModFix/>
          </a:blip>
          <a:srcRect r="2296" b="1046"/>
          <a:stretch/>
        </p:blipFill>
        <p:spPr>
          <a:xfrm>
            <a:off x="5504286" y="2857727"/>
            <a:ext cx="1570434" cy="1576388"/>
          </a:xfrm>
          <a:prstGeom prst="rect">
            <a:avLst/>
          </a:prstGeom>
          <a:noFill/>
          <a:ln>
            <a:noFill/>
          </a:ln>
        </p:spPr>
      </p:pic>
      <p:sp>
        <p:nvSpPr>
          <p:cNvPr id="188" name="Google Shape;188;p28"/>
          <p:cNvSpPr/>
          <p:nvPr/>
        </p:nvSpPr>
        <p:spPr>
          <a:xfrm>
            <a:off x="5823347" y="3415632"/>
            <a:ext cx="800100" cy="742950"/>
          </a:xfrm>
          <a:prstGeom prst="ellipse">
            <a:avLst/>
          </a:prstGeom>
          <a:no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9" name="Google Shape;189;p28"/>
          <p:cNvSpPr txBox="1"/>
          <p:nvPr/>
        </p:nvSpPr>
        <p:spPr>
          <a:xfrm>
            <a:off x="5823347" y="2389631"/>
            <a:ext cx="1510748"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BF2F37"/>
                </a:solidFill>
                <a:latin typeface="Verdana"/>
                <a:ea typeface="Verdana"/>
                <a:cs typeface="Verdana"/>
                <a:sym typeface="Verdana"/>
              </a:rPr>
              <a:t>Chronic </a:t>
            </a:r>
            <a:endParaRPr/>
          </a:p>
          <a:p>
            <a:pPr marL="0" marR="0" lvl="0" indent="0" algn="l" rtl="0">
              <a:lnSpc>
                <a:spcPct val="100000"/>
              </a:lnSpc>
              <a:spcBef>
                <a:spcPts val="0"/>
              </a:spcBef>
              <a:spcAft>
                <a:spcPts val="0"/>
              </a:spcAft>
              <a:buNone/>
            </a:pPr>
            <a:r>
              <a:rPr lang="en-US" sz="1050" b="0" i="0" u="none" strike="noStrike" cap="none">
                <a:solidFill>
                  <a:srgbClr val="BF2F37"/>
                </a:solidFill>
                <a:latin typeface="Verdana"/>
                <a:ea typeface="Verdana"/>
                <a:cs typeface="Verdana"/>
                <a:sym typeface="Verdana"/>
              </a:rPr>
              <a:t>stress</a:t>
            </a:r>
            <a:endParaRPr/>
          </a:p>
          <a:p>
            <a:pPr marL="0" marR="0" lvl="0" indent="0" algn="l" rtl="0">
              <a:lnSpc>
                <a:spcPct val="100000"/>
              </a:lnSpc>
              <a:spcBef>
                <a:spcPts val="0"/>
              </a:spcBef>
              <a:spcAft>
                <a:spcPts val="0"/>
              </a:spcAft>
              <a:buNone/>
            </a:pPr>
            <a:endParaRPr sz="2400" b="1" i="0" u="none" strike="noStrike" cap="none">
              <a:solidFill>
                <a:srgbClr val="BF2F37"/>
              </a:solidFill>
              <a:latin typeface="Arial"/>
              <a:ea typeface="Arial"/>
              <a:cs typeface="Arial"/>
              <a:sym typeface="Arial"/>
            </a:endParaRPr>
          </a:p>
        </p:txBody>
      </p:sp>
      <p:sp>
        <p:nvSpPr>
          <p:cNvPr id="190" name="Google Shape;190;p28"/>
          <p:cNvSpPr txBox="1"/>
          <p:nvPr/>
        </p:nvSpPr>
        <p:spPr>
          <a:xfrm>
            <a:off x="3544414" y="3314699"/>
            <a:ext cx="790963"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Verdana"/>
                <a:ea typeface="Verdana"/>
                <a:cs typeface="Verdana"/>
                <a:sym typeface="Verdana"/>
              </a:rPr>
              <a:t>Typical -</a:t>
            </a:r>
            <a:endParaRPr/>
          </a:p>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Verdana"/>
                <a:ea typeface="Verdana"/>
                <a:cs typeface="Verdana"/>
                <a:sym typeface="Verdana"/>
              </a:rPr>
              <a:t>neuron with many connections</a:t>
            </a:r>
            <a:endParaRPr/>
          </a:p>
        </p:txBody>
      </p:sp>
      <p:sp>
        <p:nvSpPr>
          <p:cNvPr id="191" name="Google Shape;191;p28"/>
          <p:cNvSpPr txBox="1"/>
          <p:nvPr/>
        </p:nvSpPr>
        <p:spPr>
          <a:xfrm>
            <a:off x="2290662" y="2393602"/>
            <a:ext cx="1102519"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Verdana"/>
                <a:ea typeface="Verdana"/>
                <a:cs typeface="Verdana"/>
                <a:sym typeface="Verdana"/>
              </a:rPr>
              <a:t>Normal</a:t>
            </a:r>
            <a:endParaRPr sz="1050" b="0" i="0" u="none" strike="noStrike" cap="non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1345150" y="324953"/>
            <a:ext cx="7798850" cy="4685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Poverty’s Toll </a:t>
            </a:r>
            <a:endParaRPr sz="2800" b="1" i="0" u="none" strike="noStrike" cap="none">
              <a:solidFill>
                <a:schemeClr val="dk1"/>
              </a:solidFill>
              <a:latin typeface="Arial"/>
              <a:ea typeface="Arial"/>
              <a:cs typeface="Arial"/>
              <a:sym typeface="Arial"/>
            </a:endParaRPr>
          </a:p>
        </p:txBody>
      </p:sp>
      <p:sp>
        <p:nvSpPr>
          <p:cNvPr id="197" name="Google Shape;197;p29"/>
          <p:cNvSpPr txBox="1">
            <a:spLocks noGrp="1"/>
          </p:cNvSpPr>
          <p:nvPr>
            <p:ph type="body" idx="1"/>
          </p:nvPr>
        </p:nvSpPr>
        <p:spPr>
          <a:xfrm>
            <a:off x="1755912" y="1262023"/>
            <a:ext cx="7076387" cy="3306852"/>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Poverty and the conditions that often accompany it—violence, excessive noise, chaos at home, pollution, malnutrition, abuse and parents without jobs—can affect the interactions, formation and pruning of connections in the young brain.</a:t>
            </a:r>
            <a:endParaRPr/>
          </a:p>
        </p:txBody>
      </p:sp>
      <p:pic>
        <p:nvPicPr>
          <p:cNvPr id="198" name="Google Shape;198;p29" descr="Image result for poverty"/>
          <p:cNvPicPr preferRelativeResize="0"/>
          <p:nvPr/>
        </p:nvPicPr>
        <p:blipFill rotWithShape="1">
          <a:blip r:embed="rId3">
            <a:alphaModFix/>
          </a:blip>
          <a:srcRect/>
          <a:stretch/>
        </p:blipFill>
        <p:spPr>
          <a:xfrm>
            <a:off x="3851172" y="2738080"/>
            <a:ext cx="2632755" cy="17524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1278835" y="362737"/>
            <a:ext cx="7865165" cy="133354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Poverty Decreases Brain Gray Matter</a:t>
            </a:r>
            <a:r>
              <a:rPr lang="en-US" sz="2700" b="1" i="0" u="none" strike="noStrike" cap="none">
                <a:solidFill>
                  <a:schemeClr val="dk1"/>
                </a:solidFill>
                <a:latin typeface="Arial"/>
                <a:ea typeface="Arial"/>
                <a:cs typeface="Arial"/>
                <a:sym typeface="Arial"/>
              </a:rPr>
              <a:t/>
            </a:r>
            <a:br>
              <a:rPr lang="en-US" sz="2700" b="1" i="0" u="none" strike="noStrike" cap="none">
                <a:solidFill>
                  <a:schemeClr val="dk1"/>
                </a:solidFill>
                <a:latin typeface="Arial"/>
                <a:ea typeface="Arial"/>
                <a:cs typeface="Arial"/>
                <a:sym typeface="Arial"/>
              </a:rPr>
            </a:br>
            <a:r>
              <a:rPr lang="en-US" sz="1300" b="0" i="1" u="none" strike="noStrike" cap="none">
                <a:solidFill>
                  <a:schemeClr val="dk1"/>
                </a:solidFill>
                <a:latin typeface="Arial"/>
                <a:ea typeface="Arial"/>
                <a:cs typeface="Arial"/>
                <a:sym typeface="Arial"/>
              </a:rPr>
              <a:t>46.0% of children in the state were poor or near poor with another 4.7% living in deep poverty</a:t>
            </a:r>
            <a:br>
              <a:rPr lang="en-US" sz="1300" b="0" i="1" u="none" strike="noStrike" cap="none">
                <a:solidFill>
                  <a:schemeClr val="dk1"/>
                </a:solidFill>
                <a:latin typeface="Arial"/>
                <a:ea typeface="Arial"/>
                <a:cs typeface="Arial"/>
                <a:sym typeface="Arial"/>
              </a:rPr>
            </a:br>
            <a:r>
              <a:rPr lang="en-US" sz="1300" b="0" i="1" u="none" strike="noStrike" cap="none">
                <a:solidFill>
                  <a:schemeClr val="dk1"/>
                </a:solidFill>
                <a:latin typeface="Arial"/>
                <a:ea typeface="Arial"/>
                <a:cs typeface="Arial"/>
                <a:sym typeface="Arial"/>
              </a:rPr>
              <a:t>				</a:t>
            </a:r>
            <a:r>
              <a:rPr lang="en-US" sz="900" b="0" i="1" u="none" strike="noStrike" cap="none">
                <a:solidFill>
                  <a:schemeClr val="dk1"/>
                </a:solidFill>
                <a:latin typeface="Arial"/>
                <a:ea typeface="Arial"/>
                <a:cs typeface="Arial"/>
                <a:sym typeface="Arial"/>
              </a:rPr>
              <a:t>Public Policy Institute of California, 2018</a:t>
            </a:r>
            <a:r>
              <a:rPr lang="en-US" sz="1600" b="0" i="1" u="none" strike="noStrike" cap="none">
                <a:solidFill>
                  <a:schemeClr val="dk1"/>
                </a:solidFill>
                <a:latin typeface="Arial"/>
                <a:ea typeface="Arial"/>
                <a:cs typeface="Arial"/>
                <a:sym typeface="Arial"/>
              </a:rPr>
              <a:t/>
            </a:r>
            <a:br>
              <a:rPr lang="en-US" sz="1600" b="0" i="1" u="none" strike="noStrike" cap="none">
                <a:solidFill>
                  <a:schemeClr val="dk1"/>
                </a:solidFill>
                <a:latin typeface="Arial"/>
                <a:ea typeface="Arial"/>
                <a:cs typeface="Arial"/>
                <a:sym typeface="Arial"/>
              </a:rPr>
            </a:br>
            <a:r>
              <a:rPr lang="en-US" sz="900" b="0" i="1" u="none" strike="noStrike" cap="none">
                <a:solidFill>
                  <a:schemeClr val="dk1"/>
                </a:solidFill>
                <a:latin typeface="Arial"/>
                <a:ea typeface="Arial"/>
                <a:cs typeface="Arial"/>
                <a:sym typeface="Arial"/>
              </a:rPr>
              <a:t/>
            </a:r>
            <a:br>
              <a:rPr lang="en-US" sz="900" b="0" i="1" u="none" strike="noStrike" cap="none">
                <a:solidFill>
                  <a:schemeClr val="dk1"/>
                </a:solidFill>
                <a:latin typeface="Arial"/>
                <a:ea typeface="Arial"/>
                <a:cs typeface="Arial"/>
                <a:sym typeface="Arial"/>
              </a:rPr>
            </a:br>
            <a:endParaRPr sz="900" b="0" i="1" u="none" strike="noStrike" cap="none">
              <a:solidFill>
                <a:schemeClr val="dk1"/>
              </a:solidFill>
              <a:latin typeface="Arial"/>
              <a:ea typeface="Arial"/>
              <a:cs typeface="Arial"/>
              <a:sym typeface="Arial"/>
            </a:endParaRPr>
          </a:p>
        </p:txBody>
      </p:sp>
      <p:pic>
        <p:nvPicPr>
          <p:cNvPr id="204" name="Google Shape;204;p30" descr="http://images.sciencedaily.com/2013/12/131211183752-large.jpg"/>
          <p:cNvPicPr preferRelativeResize="0">
            <a:picLocks noGrp="1"/>
          </p:cNvPicPr>
          <p:nvPr>
            <p:ph type="body" idx="1"/>
          </p:nvPr>
        </p:nvPicPr>
        <p:blipFill rotWithShape="1">
          <a:blip r:embed="rId3">
            <a:alphaModFix/>
          </a:blip>
          <a:srcRect/>
          <a:stretch/>
        </p:blipFill>
        <p:spPr>
          <a:xfrm>
            <a:off x="2171700" y="1696278"/>
            <a:ext cx="5543550" cy="2922105"/>
          </a:xfrm>
          <a:prstGeom prst="rect">
            <a:avLst/>
          </a:prstGeom>
          <a:noFill/>
          <a:ln>
            <a:noFill/>
          </a:ln>
        </p:spPr>
      </p:pic>
      <p:sp>
        <p:nvSpPr>
          <p:cNvPr id="205" name="Google Shape;205;p30"/>
          <p:cNvSpPr txBox="1"/>
          <p:nvPr/>
        </p:nvSpPr>
        <p:spPr>
          <a:xfrm>
            <a:off x="2519569" y="3959087"/>
            <a:ext cx="5486400" cy="1962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75"/>
              <a:buFont typeface="Arial"/>
              <a:buNone/>
            </a:pPr>
            <a:r>
              <a:rPr lang="en-US" sz="675" b="0" i="0" u="sng" strike="noStrike" cap="none">
                <a:solidFill>
                  <a:schemeClr val="hlink"/>
                </a:solidFill>
                <a:latin typeface="Arial"/>
                <a:ea typeface="Arial"/>
                <a:cs typeface="Arial"/>
                <a:sym typeface="Arial"/>
                <a:hlinkClick r:id="rId4"/>
              </a:rPr>
              <a:t>www.sciencedaily.com</a:t>
            </a:r>
            <a:r>
              <a:rPr lang="en-US" sz="675"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1325216" y="340067"/>
            <a:ext cx="7818784" cy="4836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Physical Effects of Trauma on the Brain</a:t>
            </a:r>
            <a:endParaRPr sz="2520" b="1" i="0" u="none" strike="noStrike" cap="none">
              <a:solidFill>
                <a:schemeClr val="dk1"/>
              </a:solidFill>
              <a:latin typeface="Arial"/>
              <a:ea typeface="Arial"/>
              <a:cs typeface="Arial"/>
              <a:sym typeface="Arial"/>
            </a:endParaRPr>
          </a:p>
        </p:txBody>
      </p:sp>
      <p:pic>
        <p:nvPicPr>
          <p:cNvPr id="211" name="Google Shape;211;p31" descr="\\filesvr\users\PKahn\My Documents\My Pictures\child-abused-brain-750x437.jpg"/>
          <p:cNvPicPr preferRelativeResize="0">
            <a:picLocks noGrp="1"/>
          </p:cNvPicPr>
          <p:nvPr>
            <p:ph type="body" idx="1"/>
          </p:nvPr>
        </p:nvPicPr>
        <p:blipFill rotWithShape="1">
          <a:blip r:embed="rId3">
            <a:alphaModFix/>
          </a:blip>
          <a:srcRect/>
          <a:stretch/>
        </p:blipFill>
        <p:spPr>
          <a:xfrm>
            <a:off x="2555701" y="1116215"/>
            <a:ext cx="5357813" cy="30075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900" b="0" i="0" u="none" strike="noStrike" cap="none">
                <a:solidFill>
                  <a:schemeClr val="dk2"/>
                </a:solidFill>
                <a:latin typeface="Arial"/>
                <a:ea typeface="Arial"/>
                <a:cs typeface="Arial"/>
                <a:sym typeface="Arial"/>
              </a:rPr>
              <a:t>                                  </a:t>
            </a:r>
            <a:endParaRPr/>
          </a:p>
          <a:p>
            <a:pPr marL="61722" marR="0" lvl="0" indent="0" algn="l" rtl="0">
              <a:lnSpc>
                <a:spcPct val="115000"/>
              </a:lnSpc>
              <a:spcBef>
                <a:spcPts val="0"/>
              </a:spcBef>
              <a:spcAft>
                <a:spcPts val="0"/>
              </a:spcAft>
              <a:buClr>
                <a:schemeClr val="dk2"/>
              </a:buClr>
              <a:buSzPts val="1800"/>
              <a:buFont typeface="Arial"/>
              <a:buNone/>
            </a:pPr>
            <a:endParaRPr sz="9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900" b="0" i="0" u="sng" strike="noStrike" cap="none">
                <a:solidFill>
                  <a:schemeClr val="hlink"/>
                </a:solidFill>
                <a:latin typeface="Arial"/>
                <a:ea typeface="Arial"/>
                <a:cs typeface="Arial"/>
                <a:sym typeface="Arial"/>
                <a:hlinkClick r:id="rId3"/>
              </a:rPr>
              <a:t>T</a:t>
            </a:r>
            <a:endParaRPr sz="9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900" b="0" i="0" u="sng" strike="noStrike" cap="none">
              <a:solidFill>
                <a:schemeClr val="hlink"/>
              </a:solidFill>
              <a:latin typeface="Arial"/>
              <a:ea typeface="Arial"/>
              <a:cs typeface="Arial"/>
              <a:sym typeface="Arial"/>
              <a:hlinkClick r:id="rId3"/>
            </a:endParaRPr>
          </a:p>
          <a:p>
            <a:pPr marL="61722" marR="0" lvl="0" indent="0" algn="l" rtl="0">
              <a:lnSpc>
                <a:spcPct val="115000"/>
              </a:lnSpc>
              <a:spcBef>
                <a:spcPts val="0"/>
              </a:spcBef>
              <a:spcAft>
                <a:spcPts val="0"/>
              </a:spcAft>
              <a:buClr>
                <a:schemeClr val="dk2"/>
              </a:buClr>
              <a:buSzPts val="1800"/>
              <a:buFont typeface="Arial"/>
              <a:buNone/>
            </a:pPr>
            <a:endParaRPr sz="900" b="0" i="0" u="sng" strike="noStrike" cap="none">
              <a:solidFill>
                <a:schemeClr val="hlink"/>
              </a:solidFill>
              <a:latin typeface="Arial"/>
              <a:ea typeface="Arial"/>
              <a:cs typeface="Arial"/>
              <a:sym typeface="Arial"/>
              <a:hlinkClick r:id="rId3"/>
            </a:endParaRPr>
          </a:p>
          <a:p>
            <a:pPr marL="61722" marR="0" lvl="0" indent="0" algn="l" rtl="0">
              <a:lnSpc>
                <a:spcPct val="115000"/>
              </a:lnSpc>
              <a:spcBef>
                <a:spcPts val="0"/>
              </a:spcBef>
              <a:spcAft>
                <a:spcPts val="0"/>
              </a:spcAft>
              <a:buClr>
                <a:schemeClr val="dk2"/>
              </a:buClr>
              <a:buSzPts val="1800"/>
              <a:buFont typeface="Arial"/>
              <a:buNone/>
            </a:pPr>
            <a:endParaRPr sz="900" b="0" i="0" u="sng" strike="noStrike" cap="none">
              <a:solidFill>
                <a:schemeClr val="hlink"/>
              </a:solidFill>
              <a:latin typeface="Arial"/>
              <a:ea typeface="Arial"/>
              <a:cs typeface="Arial"/>
              <a:sym typeface="Arial"/>
              <a:hlinkClick r:id="rId3"/>
            </a:endParaRPr>
          </a:p>
          <a:p>
            <a:pPr marL="61722" marR="0" lvl="0" indent="0" algn="l" rtl="0">
              <a:lnSpc>
                <a:spcPct val="115000"/>
              </a:lnSpc>
              <a:spcBef>
                <a:spcPts val="0"/>
              </a:spcBef>
              <a:spcAft>
                <a:spcPts val="0"/>
              </a:spcAft>
              <a:buClr>
                <a:schemeClr val="dk2"/>
              </a:buClr>
              <a:buSzPts val="1800"/>
              <a:buFont typeface="Arial"/>
              <a:buNone/>
            </a:pPr>
            <a:r>
              <a:rPr lang="en-US" sz="900" b="0" i="0" u="sng" strike="noStrike" cap="none">
                <a:solidFill>
                  <a:schemeClr val="hlink"/>
                </a:solidFill>
                <a:latin typeface="Arial"/>
                <a:ea typeface="Arial"/>
                <a:cs typeface="Arial"/>
                <a:sym typeface="Arial"/>
                <a:hlinkClick r:id="rId3"/>
              </a:rPr>
              <a:t>							www.thedevlopingchild.ne</a:t>
            </a:r>
            <a:r>
              <a:rPr lang="en-US" sz="900" b="0" i="0" u="none" strike="noStrike" cap="none">
                <a:solidFill>
                  <a:schemeClr val="dk2"/>
                </a:solidFill>
                <a:latin typeface="Arial"/>
                <a:ea typeface="Arial"/>
                <a:cs typeface="Arial"/>
                <a:sym typeface="Arial"/>
              </a:rPr>
              <a:t>t</a:t>
            </a:r>
            <a:endParaRPr sz="900" b="0" i="0" u="none" strike="noStrike" cap="none">
              <a:solidFill>
                <a:schemeClr val="dk2"/>
              </a:solidFill>
              <a:latin typeface="Arial"/>
              <a:ea typeface="Arial"/>
              <a:cs typeface="Arial"/>
              <a:sym typeface="Arial"/>
            </a:endParaRPr>
          </a:p>
        </p:txBody>
      </p:sp>
      <p:pic>
        <p:nvPicPr>
          <p:cNvPr id="217" name="Google Shape;217;p32" descr="The Brain and Troubled Children and Youth"/>
          <p:cNvPicPr preferRelativeResize="0"/>
          <p:nvPr/>
        </p:nvPicPr>
        <p:blipFill rotWithShape="1">
          <a:blip r:embed="rId4">
            <a:alphaModFix/>
          </a:blip>
          <a:srcRect/>
          <a:stretch/>
        </p:blipFill>
        <p:spPr>
          <a:xfrm>
            <a:off x="2087325" y="821634"/>
            <a:ext cx="5930240" cy="35648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1027754" y="347623"/>
            <a:ext cx="8116246" cy="43830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Trauma’s Impact on Brain Development</a:t>
            </a:r>
            <a:endParaRPr sz="2520" b="1" i="0" u="none" strike="noStrike" cap="none">
              <a:solidFill>
                <a:schemeClr val="dk1"/>
              </a:solidFill>
              <a:latin typeface="Arial"/>
              <a:ea typeface="Arial"/>
              <a:cs typeface="Arial"/>
              <a:sym typeface="Arial"/>
            </a:endParaRPr>
          </a:p>
        </p:txBody>
      </p:sp>
      <p:sp>
        <p:nvSpPr>
          <p:cNvPr id="223" name="Google Shape;223;p33"/>
          <p:cNvSpPr txBox="1">
            <a:spLocks noGrp="1"/>
          </p:cNvSpPr>
          <p:nvPr>
            <p:ph type="body" idx="1"/>
          </p:nvPr>
        </p:nvSpPr>
        <p:spPr>
          <a:xfrm>
            <a:off x="1677660" y="1065540"/>
            <a:ext cx="3461116" cy="3503335"/>
          </a:xfrm>
          <a:prstGeom prst="rect">
            <a:avLst/>
          </a:prstGeom>
          <a:noFill/>
          <a:ln>
            <a:noFill/>
          </a:ln>
        </p:spPr>
        <p:txBody>
          <a:bodyPr spcFirstLastPara="1" wrap="square" lIns="91425" tIns="91425" rIns="91425" bIns="91425" anchor="t" anchorCtr="0">
            <a:noAutofit/>
          </a:bodyPr>
          <a:lstStyle/>
          <a:p>
            <a:pPr marL="457200" marR="0" lvl="0" indent="-317500" algn="l" rtl="0">
              <a:lnSpc>
                <a:spcPct val="95000"/>
              </a:lnSpc>
              <a:spcBef>
                <a:spcPts val="0"/>
              </a:spcBef>
              <a:spcAft>
                <a:spcPts val="0"/>
              </a:spcAft>
              <a:buClr>
                <a:schemeClr val="dk2"/>
              </a:buClr>
              <a:buSzPts val="1400"/>
              <a:buFont typeface="Arial"/>
              <a:buChar char="•"/>
            </a:pPr>
            <a:r>
              <a:rPr lang="en-US" sz="1140" b="1" i="0" u="none" strike="noStrike" cap="none">
                <a:solidFill>
                  <a:schemeClr val="dk2"/>
                </a:solidFill>
                <a:latin typeface="Arial"/>
                <a:ea typeface="Arial"/>
                <a:cs typeface="Arial"/>
                <a:sym typeface="Arial"/>
              </a:rPr>
              <a:t>Attachment</a:t>
            </a:r>
            <a:r>
              <a:rPr lang="en-US" sz="1140" b="0" i="0" u="none" strike="noStrike" cap="none">
                <a:solidFill>
                  <a:schemeClr val="dk2"/>
                </a:solidFill>
                <a:latin typeface="Arial"/>
                <a:ea typeface="Arial"/>
                <a:cs typeface="Arial"/>
                <a:sym typeface="Arial"/>
              </a:rPr>
              <a:t>: Trouble with relationships, boundaries, empathy &amp; social isolation</a:t>
            </a:r>
            <a:endParaRPr sz="1140" b="0" i="0" u="none" strike="noStrike" cap="none">
              <a:solidFill>
                <a:schemeClr val="dk2"/>
              </a:solidFill>
              <a:latin typeface="Arial"/>
              <a:ea typeface="Arial"/>
              <a:cs typeface="Arial"/>
              <a:sym typeface="Arial"/>
            </a:endParaRPr>
          </a:p>
          <a:p>
            <a:pPr marL="609600" marR="0" lvl="1" indent="0" algn="l" rtl="0">
              <a:lnSpc>
                <a:spcPct val="95000"/>
              </a:lnSpc>
              <a:spcBef>
                <a:spcPts val="1600"/>
              </a:spcBef>
              <a:spcAft>
                <a:spcPts val="0"/>
              </a:spcAft>
              <a:buClr>
                <a:schemeClr val="dk2"/>
              </a:buClr>
              <a:buSzPts val="1200"/>
              <a:buFont typeface="Arial"/>
              <a:buNone/>
            </a:pPr>
            <a:endParaRPr sz="1020" b="0" i="0" u="none" strike="noStrike" cap="none">
              <a:solidFill>
                <a:schemeClr val="dk2"/>
              </a:solidFill>
              <a:latin typeface="Arial"/>
              <a:ea typeface="Arial"/>
              <a:cs typeface="Arial"/>
              <a:sym typeface="Arial"/>
            </a:endParaRPr>
          </a:p>
          <a:p>
            <a:pPr marL="457200" marR="0" lvl="0" indent="-317500" algn="l" rtl="0">
              <a:lnSpc>
                <a:spcPct val="95000"/>
              </a:lnSpc>
              <a:spcBef>
                <a:spcPts val="0"/>
              </a:spcBef>
              <a:spcAft>
                <a:spcPts val="0"/>
              </a:spcAft>
              <a:buClr>
                <a:schemeClr val="dk2"/>
              </a:buClr>
              <a:buSzPts val="1400"/>
              <a:buFont typeface="Arial"/>
              <a:buChar char="●"/>
            </a:pPr>
            <a:r>
              <a:rPr lang="en-US" sz="1140" b="1" i="0" u="none" strike="noStrike" cap="none">
                <a:solidFill>
                  <a:schemeClr val="dk2"/>
                </a:solidFill>
                <a:latin typeface="Arial"/>
                <a:ea typeface="Arial"/>
                <a:cs typeface="Arial"/>
                <a:sym typeface="Arial"/>
              </a:rPr>
              <a:t>Physical Health</a:t>
            </a:r>
            <a:r>
              <a:rPr lang="en-US" sz="1140" b="0" i="0" u="none" strike="noStrike" cap="none">
                <a:solidFill>
                  <a:schemeClr val="dk2"/>
                </a:solidFill>
                <a:latin typeface="Arial"/>
                <a:ea typeface="Arial"/>
                <a:cs typeface="Arial"/>
                <a:sym typeface="Arial"/>
              </a:rPr>
              <a:t>: Impaired sensorimotor development, coordination problems, increased medical problems &amp; somatic symptoms</a:t>
            </a:r>
            <a:endParaRPr sz="1140" b="0" i="0" u="none" strike="noStrike" cap="none">
              <a:solidFill>
                <a:schemeClr val="dk2"/>
              </a:solidFill>
              <a:latin typeface="Arial"/>
              <a:ea typeface="Arial"/>
              <a:cs typeface="Arial"/>
              <a:sym typeface="Arial"/>
            </a:endParaRPr>
          </a:p>
          <a:p>
            <a:pPr marL="914400" marR="0" lvl="1" indent="-228600" algn="l" rtl="0">
              <a:lnSpc>
                <a:spcPct val="95000"/>
              </a:lnSpc>
              <a:spcBef>
                <a:spcPts val="1600"/>
              </a:spcBef>
              <a:spcAft>
                <a:spcPts val="0"/>
              </a:spcAft>
              <a:buClr>
                <a:schemeClr val="dk2"/>
              </a:buClr>
              <a:buSzPts val="1200"/>
              <a:buFont typeface="Arial"/>
              <a:buNone/>
            </a:pPr>
            <a:endParaRPr sz="1020" b="0" i="0" u="none" strike="noStrike" cap="none">
              <a:solidFill>
                <a:schemeClr val="dk2"/>
              </a:solidFill>
              <a:latin typeface="Arial"/>
              <a:ea typeface="Arial"/>
              <a:cs typeface="Arial"/>
              <a:sym typeface="Arial"/>
            </a:endParaRPr>
          </a:p>
          <a:p>
            <a:pPr marL="457200" marR="0" lvl="0" indent="-317500" algn="l" rtl="0">
              <a:lnSpc>
                <a:spcPct val="95000"/>
              </a:lnSpc>
              <a:spcBef>
                <a:spcPts val="0"/>
              </a:spcBef>
              <a:spcAft>
                <a:spcPts val="0"/>
              </a:spcAft>
              <a:buClr>
                <a:schemeClr val="dk2"/>
              </a:buClr>
              <a:buSzPts val="1400"/>
              <a:buFont typeface="Arial"/>
              <a:buChar char="●"/>
            </a:pPr>
            <a:r>
              <a:rPr lang="en-US" sz="1140" b="1" i="0" u="none" strike="noStrike" cap="none">
                <a:solidFill>
                  <a:schemeClr val="dk2"/>
                </a:solidFill>
                <a:latin typeface="Arial"/>
                <a:ea typeface="Arial"/>
                <a:cs typeface="Arial"/>
                <a:sym typeface="Arial"/>
              </a:rPr>
              <a:t>Emotional Regulation</a:t>
            </a:r>
            <a:r>
              <a:rPr lang="en-US" sz="1140" b="0" i="0" u="none" strike="noStrike" cap="none">
                <a:solidFill>
                  <a:schemeClr val="dk2"/>
                </a:solidFill>
                <a:latin typeface="Arial"/>
                <a:ea typeface="Arial"/>
                <a:cs typeface="Arial"/>
                <a:sym typeface="Arial"/>
              </a:rPr>
              <a:t>: Difficulty identifying or labeling feelings and communicating needs  </a:t>
            </a:r>
            <a:endParaRPr sz="1140" b="0" i="0" u="none" strike="noStrike" cap="none">
              <a:solidFill>
                <a:schemeClr val="dk2"/>
              </a:solidFill>
              <a:latin typeface="Arial"/>
              <a:ea typeface="Arial"/>
              <a:cs typeface="Arial"/>
              <a:sym typeface="Arial"/>
            </a:endParaRPr>
          </a:p>
          <a:p>
            <a:pPr marL="914400" marR="0" lvl="1" indent="-228600" algn="l" rtl="0">
              <a:lnSpc>
                <a:spcPct val="95000"/>
              </a:lnSpc>
              <a:spcBef>
                <a:spcPts val="1600"/>
              </a:spcBef>
              <a:spcAft>
                <a:spcPts val="0"/>
              </a:spcAft>
              <a:buClr>
                <a:schemeClr val="dk2"/>
              </a:buClr>
              <a:buSzPts val="1200"/>
              <a:buFont typeface="Arial"/>
              <a:buNone/>
            </a:pPr>
            <a:endParaRPr sz="1020" b="0" i="0" u="none" strike="noStrike" cap="none">
              <a:solidFill>
                <a:schemeClr val="dk2"/>
              </a:solidFill>
              <a:latin typeface="Arial"/>
              <a:ea typeface="Arial"/>
              <a:cs typeface="Arial"/>
              <a:sym typeface="Arial"/>
            </a:endParaRPr>
          </a:p>
          <a:p>
            <a:pPr marL="457200" marR="0" lvl="0" indent="-317500" algn="l" rtl="0">
              <a:lnSpc>
                <a:spcPct val="95000"/>
              </a:lnSpc>
              <a:spcBef>
                <a:spcPts val="0"/>
              </a:spcBef>
              <a:spcAft>
                <a:spcPts val="0"/>
              </a:spcAft>
              <a:buClr>
                <a:schemeClr val="dk2"/>
              </a:buClr>
              <a:buSzPts val="1400"/>
              <a:buFont typeface="Arial"/>
              <a:buChar char="●"/>
            </a:pPr>
            <a:r>
              <a:rPr lang="en-US" sz="1140" b="1" i="0" u="none" strike="noStrike" cap="none">
                <a:solidFill>
                  <a:schemeClr val="dk2"/>
                </a:solidFill>
                <a:latin typeface="Arial"/>
                <a:ea typeface="Arial"/>
                <a:cs typeface="Arial"/>
                <a:sym typeface="Arial"/>
              </a:rPr>
              <a:t>Dissociation</a:t>
            </a:r>
            <a:r>
              <a:rPr lang="en-US" sz="1140" b="0" i="0" u="none" strike="noStrike" cap="none">
                <a:solidFill>
                  <a:schemeClr val="dk2"/>
                </a:solidFill>
                <a:latin typeface="Arial"/>
                <a:ea typeface="Arial"/>
                <a:cs typeface="Arial"/>
                <a:sym typeface="Arial"/>
              </a:rPr>
              <a:t>: Altered states of consciousness, amnesia, impaired memory</a:t>
            </a:r>
            <a:endParaRPr sz="1140" b="0" i="0" u="none" strike="noStrike" cap="none">
              <a:solidFill>
                <a:schemeClr val="dk2"/>
              </a:solidFill>
              <a:latin typeface="Arial"/>
              <a:ea typeface="Arial"/>
              <a:cs typeface="Arial"/>
              <a:sym typeface="Arial"/>
            </a:endParaRPr>
          </a:p>
        </p:txBody>
      </p:sp>
      <p:sp>
        <p:nvSpPr>
          <p:cNvPr id="224" name="Google Shape;224;p33"/>
          <p:cNvSpPr txBox="1">
            <a:spLocks noGrp="1"/>
          </p:cNvSpPr>
          <p:nvPr>
            <p:ph type="body" idx="2"/>
          </p:nvPr>
        </p:nvSpPr>
        <p:spPr>
          <a:xfrm>
            <a:off x="5138776" y="1065540"/>
            <a:ext cx="3693523" cy="3503335"/>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2"/>
              </a:buClr>
              <a:buSzPts val="1400"/>
              <a:buFont typeface="Arial"/>
              <a:buChar char="●"/>
            </a:pPr>
            <a:r>
              <a:rPr lang="en-US" sz="1100" b="1" i="0" u="none" strike="noStrike" cap="none">
                <a:solidFill>
                  <a:schemeClr val="dk2"/>
                </a:solidFill>
                <a:latin typeface="Arial"/>
                <a:ea typeface="Arial"/>
                <a:cs typeface="Arial"/>
                <a:sym typeface="Arial"/>
              </a:rPr>
              <a:t>Cognitive Ability</a:t>
            </a:r>
            <a:r>
              <a:rPr lang="en-US" sz="1100" b="0" i="0" u="none" strike="noStrike" cap="none">
                <a:solidFill>
                  <a:schemeClr val="dk2"/>
                </a:solidFill>
                <a:latin typeface="Arial"/>
                <a:ea typeface="Arial"/>
                <a:cs typeface="Arial"/>
                <a:sym typeface="Arial"/>
              </a:rPr>
              <a:t>: Problems with focus, learning, processing new information, language development, planning &amp; orientation to time &amp; space</a:t>
            </a:r>
            <a:endParaRPr/>
          </a:p>
          <a:p>
            <a:pPr marL="457200" marR="0" lvl="0" indent="-228600" algn="l" rtl="0">
              <a:lnSpc>
                <a:spcPct val="100000"/>
              </a:lnSpc>
              <a:spcBef>
                <a:spcPts val="0"/>
              </a:spcBef>
              <a:spcAft>
                <a:spcPts val="0"/>
              </a:spcAft>
              <a:buClr>
                <a:schemeClr val="dk2"/>
              </a:buClr>
              <a:buSzPts val="1400"/>
              <a:buFont typeface="Arial"/>
              <a:buNone/>
            </a:pPr>
            <a:endParaRPr sz="11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100" b="1" i="0" u="none" strike="noStrike" cap="none">
                <a:solidFill>
                  <a:schemeClr val="dk2"/>
                </a:solidFill>
                <a:latin typeface="Arial"/>
                <a:ea typeface="Arial"/>
                <a:cs typeface="Arial"/>
                <a:sym typeface="Arial"/>
              </a:rPr>
              <a:t>Self-Concept</a:t>
            </a:r>
            <a:r>
              <a:rPr lang="en-US" sz="1100" b="0" i="0" u="none" strike="noStrike" cap="none">
                <a:solidFill>
                  <a:schemeClr val="dk2"/>
                </a:solidFill>
                <a:latin typeface="Arial"/>
                <a:ea typeface="Arial"/>
                <a:cs typeface="Arial"/>
                <a:sym typeface="Arial"/>
              </a:rPr>
              <a:t>: Lack of consistent sense of self, body image issues, low self-esteem, shame &amp; guilt</a:t>
            </a:r>
            <a:endParaRPr/>
          </a:p>
          <a:p>
            <a:pPr marL="457200" marR="0" lvl="0" indent="-228600" algn="l" rtl="0">
              <a:lnSpc>
                <a:spcPct val="115000"/>
              </a:lnSpc>
              <a:spcBef>
                <a:spcPts val="0"/>
              </a:spcBef>
              <a:spcAft>
                <a:spcPts val="0"/>
              </a:spcAft>
              <a:buClr>
                <a:schemeClr val="dk2"/>
              </a:buClr>
              <a:buSzPts val="1400"/>
              <a:buFont typeface="Arial"/>
              <a:buNone/>
            </a:pPr>
            <a:endParaRPr sz="11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100" b="1" i="0" u="none" strike="noStrike" cap="none">
                <a:solidFill>
                  <a:schemeClr val="dk2"/>
                </a:solidFill>
                <a:latin typeface="Arial"/>
                <a:ea typeface="Arial"/>
                <a:cs typeface="Arial"/>
                <a:sym typeface="Arial"/>
              </a:rPr>
              <a:t>Behavioral Control</a:t>
            </a:r>
            <a:r>
              <a:rPr lang="en-US" sz="1100" b="0" i="0" u="none" strike="noStrike" cap="none">
                <a:solidFill>
                  <a:schemeClr val="dk2"/>
                </a:solidFill>
                <a:latin typeface="Arial"/>
                <a:ea typeface="Arial"/>
                <a:cs typeface="Arial"/>
                <a:sym typeface="Arial"/>
              </a:rPr>
              <a:t>: Difficulty controlling impulses, oppositional behavior, aggression, disrupted sleeping &amp; eating patterns, trauma re-enactment </a:t>
            </a:r>
            <a:endParaRPr sz="11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400"/>
              <a:buFont typeface="Arial"/>
              <a:buNone/>
            </a:pPr>
            <a:endParaRPr sz="11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400"/>
              <a:buFont typeface="Arial"/>
              <a:buNone/>
            </a:pPr>
            <a:r>
              <a:rPr lang="en-US" sz="800" b="0" i="1" u="none" strike="noStrike" cap="none">
                <a:solidFill>
                  <a:schemeClr val="dk2"/>
                </a:solidFill>
                <a:latin typeface="Arial"/>
                <a:ea typeface="Arial"/>
                <a:cs typeface="Arial"/>
                <a:sym typeface="Arial"/>
              </a:rPr>
              <a:t>	</a:t>
            </a:r>
            <a:r>
              <a:rPr lang="en-US" sz="700" b="0" i="1" u="none" strike="noStrike" cap="none">
                <a:solidFill>
                  <a:schemeClr val="dk2"/>
                </a:solidFill>
                <a:latin typeface="Arial"/>
                <a:ea typeface="Arial"/>
                <a:cs typeface="Arial"/>
                <a:sym typeface="Arial"/>
              </a:rPr>
              <a:t>Source; Cook, A., Spinazzola, P., Ford, J., Lanktree, C., 	Blaustein, M., Cloitre, M., et al. (2005). Complex trauma 	in children and adolescents. Psychiatric Annals, 35(5), 390-398.</a:t>
            </a:r>
            <a:endParaRPr/>
          </a:p>
          <a:p>
            <a:pPr marL="457200" marR="0" lvl="0" indent="-228600" algn="l" rtl="0">
              <a:lnSpc>
                <a:spcPct val="115000"/>
              </a:lnSpc>
              <a:spcBef>
                <a:spcPts val="0"/>
              </a:spcBef>
              <a:spcAft>
                <a:spcPts val="0"/>
              </a:spcAft>
              <a:buClr>
                <a:schemeClr val="dk2"/>
              </a:buClr>
              <a:buSzPts val="1400"/>
              <a:buFont typeface="Arial"/>
              <a:buNone/>
            </a:pPr>
            <a:endParaRPr sz="8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249346" y="340067"/>
            <a:ext cx="5623560" cy="47609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Focus</a:t>
            </a:r>
            <a:endParaRPr sz="2520" b="1" i="0" u="none" strike="noStrike" cap="none">
              <a:solidFill>
                <a:schemeClr val="dk1"/>
              </a:solidFill>
              <a:latin typeface="Arial"/>
              <a:ea typeface="Arial"/>
              <a:cs typeface="Arial"/>
              <a:sym typeface="Arial"/>
            </a:endParaRPr>
          </a:p>
        </p:txBody>
      </p:sp>
      <p:sp>
        <p:nvSpPr>
          <p:cNvPr id="84" name="Google Shape;84;p16"/>
          <p:cNvSpPr txBox="1">
            <a:spLocks noGrp="1"/>
          </p:cNvSpPr>
          <p:nvPr>
            <p:ph type="body" idx="1"/>
          </p:nvPr>
        </p:nvSpPr>
        <p:spPr>
          <a:xfrm>
            <a:off x="1367821" y="1005084"/>
            <a:ext cx="7420999" cy="3513907"/>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The types of stress/trauma and what makes an experience traumatic. </a:t>
            </a:r>
            <a:endParaRPr/>
          </a:p>
          <a:p>
            <a:pPr marL="61722" marR="0" lvl="0" indent="0" algn="l" rtl="0">
              <a:lnSpc>
                <a:spcPct val="95000"/>
              </a:lnSpc>
              <a:spcBef>
                <a:spcPts val="0"/>
              </a:spcBef>
              <a:spcAft>
                <a:spcPts val="0"/>
              </a:spcAft>
              <a:buClr>
                <a:schemeClr val="dk2"/>
              </a:buClr>
              <a:buSzPts val="1800"/>
              <a:buFont typeface="Arial"/>
              <a:buNone/>
            </a:pPr>
            <a:endParaRPr sz="1743"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How trauma experienced during childhood affects brain development</a:t>
            </a:r>
            <a:endParaRPr/>
          </a:p>
          <a:p>
            <a:pPr marL="61722" marR="0" lvl="0" indent="0" algn="l" rtl="0">
              <a:lnSpc>
                <a:spcPct val="95000"/>
              </a:lnSpc>
              <a:spcBef>
                <a:spcPts val="0"/>
              </a:spcBef>
              <a:spcAft>
                <a:spcPts val="0"/>
              </a:spcAft>
              <a:buClr>
                <a:schemeClr val="dk2"/>
              </a:buClr>
              <a:buSzPts val="1800"/>
              <a:buFont typeface="Arial"/>
              <a:buNone/>
            </a:pPr>
            <a:endParaRPr sz="1743"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What is the Adverse Childhood Experiences (ACE) Study</a:t>
            </a:r>
            <a:endParaRPr/>
          </a:p>
          <a:p>
            <a:pPr marL="457200" marR="0" lvl="0" indent="-228600" algn="l" rtl="0">
              <a:lnSpc>
                <a:spcPct val="95000"/>
              </a:lnSpc>
              <a:spcBef>
                <a:spcPts val="0"/>
              </a:spcBef>
              <a:spcAft>
                <a:spcPts val="0"/>
              </a:spcAft>
              <a:buClr>
                <a:schemeClr val="dk2"/>
              </a:buClr>
              <a:buSzPts val="1800"/>
              <a:buFont typeface="Arial"/>
              <a:buNone/>
            </a:pPr>
            <a:endParaRPr sz="1743"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The relationship between ACEs and subsequent youth health and behaviors</a:t>
            </a:r>
            <a:br>
              <a:rPr lang="en-US" sz="1743" b="0" i="0" u="none" strike="noStrike" cap="none">
                <a:solidFill>
                  <a:schemeClr val="dk2"/>
                </a:solidFill>
                <a:latin typeface="Arial"/>
                <a:ea typeface="Arial"/>
                <a:cs typeface="Arial"/>
                <a:sym typeface="Arial"/>
              </a:rPr>
            </a:br>
            <a:endParaRPr sz="1743"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The role of the school in working with trauma exposed students</a:t>
            </a:r>
            <a:endParaRPr/>
          </a:p>
          <a:p>
            <a:pPr marL="457200" marR="0" lvl="0" indent="-228600" algn="l" rtl="0">
              <a:lnSpc>
                <a:spcPct val="95000"/>
              </a:lnSpc>
              <a:spcBef>
                <a:spcPts val="0"/>
              </a:spcBef>
              <a:spcAft>
                <a:spcPts val="0"/>
              </a:spcAft>
              <a:buClr>
                <a:schemeClr val="dk2"/>
              </a:buClr>
              <a:buSzPts val="1800"/>
              <a:buFont typeface="Arial"/>
              <a:buNone/>
            </a:pPr>
            <a:endParaRPr sz="1743"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743" b="0" i="0" u="none" strike="noStrike" cap="none">
                <a:solidFill>
                  <a:schemeClr val="dk2"/>
                </a:solidFill>
                <a:latin typeface="Arial"/>
                <a:ea typeface="Arial"/>
                <a:cs typeface="Arial"/>
                <a:sym typeface="Arial"/>
              </a:rPr>
              <a:t>Self care for school staff</a:t>
            </a:r>
            <a:endParaRPr/>
          </a:p>
          <a:p>
            <a:pPr marL="457200" marR="0" lvl="0" indent="-228600" algn="l" rtl="0">
              <a:lnSpc>
                <a:spcPct val="95000"/>
              </a:lnSpc>
              <a:spcBef>
                <a:spcPts val="0"/>
              </a:spcBef>
              <a:spcAft>
                <a:spcPts val="0"/>
              </a:spcAft>
              <a:buClr>
                <a:schemeClr val="dk2"/>
              </a:buClr>
              <a:buSzPts val="1800"/>
              <a:buFont typeface="Arial"/>
              <a:buNone/>
            </a:pPr>
            <a:endParaRPr sz="1395"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4" descr="Image result for trauma changes brain development"/>
          <p:cNvPicPr preferRelativeResize="0"/>
          <p:nvPr/>
        </p:nvPicPr>
        <p:blipFill rotWithShape="1">
          <a:blip r:embed="rId3">
            <a:alphaModFix/>
          </a:blip>
          <a:srcRect/>
          <a:stretch/>
        </p:blipFill>
        <p:spPr>
          <a:xfrm>
            <a:off x="2060712" y="816159"/>
            <a:ext cx="6063089" cy="37756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1278834" y="355180"/>
            <a:ext cx="7865166" cy="662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700" b="1" i="0" u="none" strike="noStrike" cap="none">
                <a:solidFill>
                  <a:schemeClr val="dk1"/>
                </a:solidFill>
                <a:latin typeface="Arial"/>
                <a:ea typeface="Arial"/>
                <a:cs typeface="Arial"/>
                <a:sym typeface="Arial"/>
              </a:rPr>
              <a:t>Impacts of Trauma on Child Behavior</a:t>
            </a:r>
            <a:endParaRPr/>
          </a:p>
        </p:txBody>
      </p:sp>
      <p:sp>
        <p:nvSpPr>
          <p:cNvPr id="236" name="Google Shape;236;p35"/>
          <p:cNvSpPr txBox="1">
            <a:spLocks noGrp="1"/>
          </p:cNvSpPr>
          <p:nvPr>
            <p:ph type="body" idx="1"/>
          </p:nvPr>
        </p:nvSpPr>
        <p:spPr>
          <a:xfrm>
            <a:off x="1848678" y="1017726"/>
            <a:ext cx="6781443" cy="3501266"/>
          </a:xfrm>
          <a:prstGeom prst="rect">
            <a:avLst/>
          </a:prstGeom>
          <a:noFill/>
          <a:ln>
            <a:noFill/>
          </a:ln>
        </p:spPr>
        <p:txBody>
          <a:bodyPr spcFirstLastPara="1" wrap="square" lIns="91425" tIns="91425" rIns="91425" bIns="91425" anchor="t" anchorCtr="0">
            <a:noAutofit/>
          </a:bodyPr>
          <a:lstStyle/>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Trauma causes brain to adapt in ways that contributed to their survival (i.e. constant </a:t>
            </a:r>
            <a:r>
              <a:rPr lang="en-US" sz="1800" b="1" i="0" u="none" strike="noStrike" cap="none">
                <a:solidFill>
                  <a:schemeClr val="accent1"/>
                </a:solidFill>
                <a:latin typeface="Arial"/>
                <a:ea typeface="Arial"/>
                <a:cs typeface="Arial"/>
                <a:sym typeface="Arial"/>
              </a:rPr>
              <a:t>fight/flight/freeze</a:t>
            </a:r>
            <a:r>
              <a:rPr lang="en-US" sz="1800" b="0" i="0" u="none" strike="noStrike" cap="none">
                <a:solidFill>
                  <a:schemeClr val="dk2"/>
                </a:solidFill>
                <a:latin typeface="Arial"/>
                <a:ea typeface="Arial"/>
                <a:cs typeface="Arial"/>
                <a:sym typeface="Arial"/>
              </a:rPr>
              <a:t>).</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These adaptations can look like behavior problems in “normal” contexts, such as school.</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When</a:t>
            </a:r>
            <a:r>
              <a:rPr lang="en-US" sz="1800" b="0" i="0" u="none" strike="noStrike" cap="none">
                <a:solidFill>
                  <a:schemeClr val="accent1"/>
                </a:solidFill>
                <a:latin typeface="Arial"/>
                <a:ea typeface="Arial"/>
                <a:cs typeface="Arial"/>
                <a:sym typeface="Arial"/>
              </a:rPr>
              <a:t> </a:t>
            </a:r>
            <a:r>
              <a:rPr lang="en-US" sz="1800" b="1" i="0" u="none" strike="noStrike" cap="none">
                <a:solidFill>
                  <a:schemeClr val="accent1"/>
                </a:solidFill>
                <a:latin typeface="Arial"/>
                <a:ea typeface="Arial"/>
                <a:cs typeface="Arial"/>
                <a:sym typeface="Arial"/>
              </a:rPr>
              <a:t>triggered</a:t>
            </a:r>
            <a:r>
              <a:rPr lang="en-US" sz="1800" b="0" i="0" u="none" strike="noStrike" cap="none">
                <a:solidFill>
                  <a:schemeClr val="dk2"/>
                </a:solidFill>
                <a:latin typeface="Arial"/>
                <a:ea typeface="Arial"/>
                <a:cs typeface="Arial"/>
                <a:sym typeface="Arial"/>
              </a:rPr>
              <a:t>, “feeling” brain dominates the “thinking” brain.</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t>
            </a:r>
            <a:endParaRPr/>
          </a:p>
          <a:p>
            <a:pPr marL="0" marR="0" lvl="0" indent="-114300" algn="ctr"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The normal developmental process is interrupted, and students may exhibit internalizing or externalizing behaviors.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1325216" y="355181"/>
            <a:ext cx="7818784" cy="66254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Fight, Flight &amp; Freeze </a:t>
            </a:r>
            <a:br>
              <a:rPr lang="en-US" sz="2520" b="1" i="0" u="none" strike="noStrike" cap="none">
                <a:solidFill>
                  <a:schemeClr val="dk1"/>
                </a:solidFill>
                <a:latin typeface="Arial"/>
                <a:ea typeface="Arial"/>
                <a:cs typeface="Arial"/>
                <a:sym typeface="Arial"/>
              </a:rPr>
            </a:br>
            <a:r>
              <a:rPr lang="en-US" sz="1170" b="1" i="1" u="none" strike="noStrike" cap="none">
                <a:solidFill>
                  <a:schemeClr val="dk1"/>
                </a:solidFill>
                <a:latin typeface="Arial"/>
                <a:ea typeface="Arial"/>
                <a:cs typeface="Arial"/>
                <a:sym typeface="Arial"/>
              </a:rPr>
              <a:t>What do these Look Like in Children?</a:t>
            </a:r>
            <a:endParaRPr/>
          </a:p>
        </p:txBody>
      </p:sp>
      <p:sp>
        <p:nvSpPr>
          <p:cNvPr id="242" name="Google Shape;242;p36"/>
          <p:cNvSpPr txBox="1">
            <a:spLocks noGrp="1"/>
          </p:cNvSpPr>
          <p:nvPr>
            <p:ph type="body" idx="1"/>
          </p:nvPr>
        </p:nvSpPr>
        <p:spPr>
          <a:xfrm>
            <a:off x="1835425" y="1163782"/>
            <a:ext cx="6771861" cy="3522517"/>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530" b="1" i="0" u="none" strike="noStrike" cap="none">
                <a:solidFill>
                  <a:schemeClr val="accent1"/>
                </a:solidFill>
                <a:latin typeface="Arial"/>
                <a:ea typeface="Arial"/>
                <a:cs typeface="Arial"/>
                <a:sym typeface="Arial"/>
              </a:rPr>
              <a:t>FIGHT</a:t>
            </a:r>
            <a:r>
              <a:rPr lang="en-US" sz="1530" b="0" i="0" u="none" strike="noStrike" cap="none">
                <a:solidFill>
                  <a:schemeClr val="dk2"/>
                </a:solidFill>
                <a:latin typeface="Arial"/>
                <a:ea typeface="Arial"/>
                <a:cs typeface="Arial"/>
                <a:sym typeface="Arial"/>
              </a:rPr>
              <a:t> </a:t>
            </a:r>
            <a:endParaRPr/>
          </a:p>
          <a:p>
            <a:pPr marL="914400" marR="0" lvl="1" indent="-317500" algn="l" rtl="0">
              <a:lnSpc>
                <a:spcPct val="95000"/>
              </a:lnSpc>
              <a:spcBef>
                <a:spcPts val="1600"/>
              </a:spcBef>
              <a:spcAft>
                <a:spcPts val="0"/>
              </a:spcAft>
              <a:buClr>
                <a:schemeClr val="dk2"/>
              </a:buClr>
              <a:buSzPts val="1400"/>
              <a:buFont typeface="Arial"/>
              <a:buChar char="•"/>
            </a:pPr>
            <a:r>
              <a:rPr lang="en-US" sz="1530" b="0" i="0" u="none" strike="noStrike" cap="none">
                <a:solidFill>
                  <a:schemeClr val="dk2"/>
                </a:solidFill>
                <a:latin typeface="Arial"/>
                <a:ea typeface="Arial"/>
                <a:cs typeface="Arial"/>
                <a:sym typeface="Arial"/>
              </a:rPr>
              <a:t>Hyperactivity, verbal aggression, oppositional behavior, limit testing, physical aggression, “bouncing off the walls”</a:t>
            </a:r>
            <a:endParaRPr/>
          </a:p>
          <a:p>
            <a:pPr marL="914400" marR="0" lvl="1" indent="-228600" algn="l" rtl="0">
              <a:lnSpc>
                <a:spcPct val="95000"/>
              </a:lnSpc>
              <a:spcBef>
                <a:spcPts val="1600"/>
              </a:spcBef>
              <a:spcAft>
                <a:spcPts val="0"/>
              </a:spcAft>
              <a:buClr>
                <a:schemeClr val="dk2"/>
              </a:buClr>
              <a:buSzPts val="1400"/>
              <a:buFont typeface="Arial"/>
              <a:buNone/>
            </a:pPr>
            <a:endParaRPr sz="153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530" b="1" i="0" u="none" strike="noStrike" cap="none">
                <a:solidFill>
                  <a:schemeClr val="accent1"/>
                </a:solidFill>
                <a:latin typeface="Arial"/>
                <a:ea typeface="Arial"/>
                <a:cs typeface="Arial"/>
                <a:sym typeface="Arial"/>
              </a:rPr>
              <a:t>FLIGHT </a:t>
            </a:r>
            <a:endParaRPr/>
          </a:p>
          <a:p>
            <a:pPr marL="914400" marR="0" lvl="1" indent="-317500" algn="l" rtl="0">
              <a:lnSpc>
                <a:spcPct val="95000"/>
              </a:lnSpc>
              <a:spcBef>
                <a:spcPts val="1600"/>
              </a:spcBef>
              <a:spcAft>
                <a:spcPts val="0"/>
              </a:spcAft>
              <a:buClr>
                <a:schemeClr val="dk2"/>
              </a:buClr>
              <a:buSzPts val="1400"/>
              <a:buFont typeface="Arial"/>
              <a:buChar char="•"/>
            </a:pPr>
            <a:r>
              <a:rPr lang="en-US" sz="1530" b="0" i="0" u="none" strike="noStrike" cap="none">
                <a:solidFill>
                  <a:schemeClr val="dk2"/>
                </a:solidFill>
                <a:latin typeface="Arial"/>
                <a:ea typeface="Arial"/>
                <a:cs typeface="Arial"/>
                <a:sym typeface="Arial"/>
              </a:rPr>
              <a:t>Withdrawal, escaping, running away, self-isolation, avoidance</a:t>
            </a:r>
            <a:endParaRPr/>
          </a:p>
          <a:p>
            <a:pPr marL="914400" marR="0" lvl="1" indent="-228600" algn="l" rtl="0">
              <a:lnSpc>
                <a:spcPct val="95000"/>
              </a:lnSpc>
              <a:spcBef>
                <a:spcPts val="1600"/>
              </a:spcBef>
              <a:spcAft>
                <a:spcPts val="0"/>
              </a:spcAft>
              <a:buClr>
                <a:schemeClr val="dk2"/>
              </a:buClr>
              <a:buSzPts val="1400"/>
              <a:buFont typeface="Arial"/>
              <a:buNone/>
            </a:pPr>
            <a:endParaRPr sz="153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530" b="1" i="0" u="none" strike="noStrike" cap="none">
                <a:solidFill>
                  <a:schemeClr val="accent1"/>
                </a:solidFill>
                <a:latin typeface="Arial"/>
                <a:ea typeface="Arial"/>
                <a:cs typeface="Arial"/>
                <a:sym typeface="Arial"/>
              </a:rPr>
              <a:t>FREEZE </a:t>
            </a:r>
            <a:endParaRPr/>
          </a:p>
          <a:p>
            <a:pPr marL="914400" marR="0" lvl="1" indent="-317500" algn="l" rtl="0">
              <a:lnSpc>
                <a:spcPct val="95000"/>
              </a:lnSpc>
              <a:spcBef>
                <a:spcPts val="1600"/>
              </a:spcBef>
              <a:spcAft>
                <a:spcPts val="0"/>
              </a:spcAft>
              <a:buClr>
                <a:schemeClr val="dk2"/>
              </a:buClr>
              <a:buSzPts val="1400"/>
              <a:buFont typeface="Arial"/>
              <a:buChar char="•"/>
            </a:pPr>
            <a:r>
              <a:rPr lang="en-US" sz="1530" b="0" i="0" u="none" strike="noStrike" cap="none">
                <a:solidFill>
                  <a:schemeClr val="dk2"/>
                </a:solidFill>
                <a:latin typeface="Arial"/>
                <a:ea typeface="Arial"/>
                <a:cs typeface="Arial"/>
                <a:sym typeface="Arial"/>
              </a:rPr>
              <a:t>Stilling, watchfulness, looking dazed, daydreaming, forgetfulness, shutting down emotionally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1262023" y="370294"/>
            <a:ext cx="7881977" cy="445865"/>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1890" b="1" i="0" u="none" strike="noStrike" cap="none">
                <a:solidFill>
                  <a:schemeClr val="dk1"/>
                </a:solidFill>
                <a:latin typeface="Arial"/>
                <a:ea typeface="Arial"/>
                <a:cs typeface="Arial"/>
                <a:sym typeface="Arial"/>
              </a:rPr>
              <a:t>Consequences of Complex Stress/Trauma</a:t>
            </a:r>
            <a:endParaRPr sz="1890" b="1" i="0" u="none" strike="noStrike" cap="none">
              <a:solidFill>
                <a:schemeClr val="dk1"/>
              </a:solidFill>
              <a:latin typeface="Arial"/>
              <a:ea typeface="Arial"/>
              <a:cs typeface="Arial"/>
              <a:sym typeface="Arial"/>
            </a:endParaRPr>
          </a:p>
        </p:txBody>
      </p:sp>
      <p:sp>
        <p:nvSpPr>
          <p:cNvPr id="248" name="Google Shape;248;p37"/>
          <p:cNvSpPr txBox="1">
            <a:spLocks noGrp="1"/>
          </p:cNvSpPr>
          <p:nvPr>
            <p:ph type="body" idx="1"/>
          </p:nvPr>
        </p:nvSpPr>
        <p:spPr>
          <a:xfrm>
            <a:off x="1351722" y="952186"/>
            <a:ext cx="7540487" cy="3818598"/>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Students overloaded with stress hormones and </a:t>
            </a:r>
            <a:r>
              <a:rPr lang="en-US" sz="1665" b="1" i="0" u="none" strike="noStrike" cap="none">
                <a:solidFill>
                  <a:schemeClr val="accent1"/>
                </a:solidFill>
                <a:latin typeface="Arial"/>
                <a:ea typeface="Arial"/>
                <a:cs typeface="Arial"/>
                <a:sym typeface="Arial"/>
              </a:rPr>
              <a:t>unable to function appropriately can’t focus on schoolwork. </a:t>
            </a:r>
            <a:endParaRPr sz="1665" b="1" i="0" u="none" strike="noStrike" cap="none">
              <a:solidFill>
                <a:schemeClr val="accent1"/>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They </a:t>
            </a:r>
            <a:r>
              <a:rPr lang="en-US" sz="1665" b="1" i="0" u="none" strike="noStrike" cap="none">
                <a:solidFill>
                  <a:schemeClr val="accent1"/>
                </a:solidFill>
                <a:latin typeface="Arial"/>
                <a:ea typeface="Arial"/>
                <a:cs typeface="Arial"/>
                <a:sym typeface="Arial"/>
              </a:rPr>
              <a:t>fall behind in school/fail to develop healthy relationships with peers or create problems with school staff </a:t>
            </a:r>
            <a:r>
              <a:rPr lang="en-US" sz="1665" b="0" i="0" u="none" strike="noStrike" cap="none">
                <a:solidFill>
                  <a:schemeClr val="dk2"/>
                </a:solidFill>
                <a:latin typeface="Arial"/>
                <a:ea typeface="Arial"/>
                <a:cs typeface="Arial"/>
                <a:sym typeface="Arial"/>
              </a:rPr>
              <a:t>because they are unable to trust adults. </a:t>
            </a:r>
            <a:endParaRPr sz="1665" b="0" i="0" u="none" strike="noStrike" cap="none">
              <a:solidFill>
                <a:schemeClr val="dk2"/>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With failure, despair, and frustration pecking away at their psyches, </a:t>
            </a:r>
            <a:r>
              <a:rPr lang="en-US" sz="1665" b="1" i="0" u="none" strike="noStrike" cap="none">
                <a:solidFill>
                  <a:schemeClr val="accent1"/>
                </a:solidFill>
                <a:latin typeface="Arial"/>
                <a:ea typeface="Arial"/>
                <a:cs typeface="Arial"/>
                <a:sym typeface="Arial"/>
              </a:rPr>
              <a:t>they find solace in food, alcohol, tobacco, methamphetamines, inappropriate sex, high-risk sports, and/or work. </a:t>
            </a:r>
            <a:endParaRPr sz="1665" b="1" i="0" u="none" strike="noStrike" cap="none">
              <a:solidFill>
                <a:schemeClr val="accent1"/>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1" i="0" u="none" strike="noStrike" cap="none">
                <a:solidFill>
                  <a:schemeClr val="accent1"/>
                </a:solidFill>
                <a:latin typeface="Arial"/>
                <a:ea typeface="Arial"/>
                <a:cs typeface="Arial"/>
                <a:sym typeface="Arial"/>
              </a:rPr>
              <a:t>They don’t regard these coping methods as problems. </a:t>
            </a:r>
            <a:r>
              <a:rPr lang="en-US" sz="1665" b="0" i="0" u="none" strike="noStrike" cap="none">
                <a:solidFill>
                  <a:schemeClr val="dk2"/>
                </a:solidFill>
                <a:latin typeface="Arial"/>
                <a:ea typeface="Arial"/>
                <a:cs typeface="Arial"/>
                <a:sym typeface="Arial"/>
              </a:rPr>
              <a:t>They see them as a way to obtain relief and to escape from depression, anxiety, anger, fear and shame. </a:t>
            </a:r>
            <a:endParaRPr sz="1665" b="0" i="0" u="none" strike="noStrike" cap="none">
              <a:solidFill>
                <a:schemeClr val="dk2"/>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1311964" y="347623"/>
            <a:ext cx="7832036" cy="483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Adverse Childhood Experiences (ACEs) Study</a:t>
            </a:r>
            <a:endParaRPr sz="2520" b="1" i="0" u="none" strike="noStrike" cap="none">
              <a:solidFill>
                <a:schemeClr val="dk1"/>
              </a:solidFill>
              <a:latin typeface="Arial"/>
              <a:ea typeface="Arial"/>
              <a:cs typeface="Arial"/>
              <a:sym typeface="Arial"/>
            </a:endParaRPr>
          </a:p>
        </p:txBody>
      </p:sp>
      <p:sp>
        <p:nvSpPr>
          <p:cNvPr id="254" name="Google Shape;254;p38"/>
          <p:cNvSpPr txBox="1">
            <a:spLocks noGrp="1"/>
          </p:cNvSpPr>
          <p:nvPr>
            <p:ph type="body" idx="1"/>
          </p:nvPr>
        </p:nvSpPr>
        <p:spPr>
          <a:xfrm>
            <a:off x="1504123" y="1005084"/>
            <a:ext cx="7540486" cy="3738365"/>
          </a:xfrm>
          <a:prstGeom prst="rect">
            <a:avLst/>
          </a:prstGeom>
          <a:noFill/>
          <a:ln>
            <a:noFill/>
          </a:ln>
        </p:spPr>
        <p:txBody>
          <a:bodyPr spcFirstLastPara="1" wrap="square" lIns="91425" tIns="91425" rIns="91425" bIns="91425" anchor="t" anchorCtr="0">
            <a:noAutofit/>
          </a:bodyPr>
          <a:lstStyle/>
          <a:p>
            <a:pPr marL="347472" marR="0" lvl="0" indent="-285750" algn="l" rtl="0">
              <a:lnSpc>
                <a:spcPct val="9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Partnership b/w Kaiser Permanente and CDC</a:t>
            </a:r>
            <a:endParaRPr/>
          </a:p>
          <a:p>
            <a:pPr marL="347472" marR="0" lvl="0" indent="-171450" algn="l" rtl="0">
              <a:lnSpc>
                <a:spcPct val="90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347472" marR="0" lvl="0" indent="-285750" algn="l" rtl="0">
              <a:lnSpc>
                <a:spcPct val="9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The initial surveys began in 1995 and continued through 1997, with the participants followed subsequently for more than fifteen years.</a:t>
            </a:r>
            <a:endParaRPr/>
          </a:p>
          <a:p>
            <a:pPr marL="347472" marR="0" lvl="0" indent="-171450" algn="l" rtl="0">
              <a:lnSpc>
                <a:spcPct val="90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9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Retrospective approach examined link between multiple types of childhood stressors and adult health for over 17,000 adult participants</a:t>
            </a:r>
            <a:endParaRPr/>
          </a:p>
          <a:p>
            <a:pPr marL="457200" marR="0" lvl="0" indent="-228600" algn="l" rtl="0">
              <a:lnSpc>
                <a:spcPct val="90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90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Questionnaire asked for detailed information on past history of abuse, neglect and family dysfunction as well as current behaviors and health status.</a:t>
            </a:r>
            <a:r>
              <a:rPr lang="en-US" sz="1800" b="1" i="0" u="none" strike="noStrike" cap="none">
                <a:solidFill>
                  <a:schemeClr val="lt2"/>
                </a:solidFill>
                <a:latin typeface="Arial"/>
                <a:ea typeface="Arial"/>
                <a:cs typeface="Arial"/>
                <a:sym typeface="Arial"/>
              </a:rPr>
              <a:t>.</a:t>
            </a:r>
            <a:endParaRPr sz="1800" b="1" i="0" u="none" strike="noStrike" cap="none">
              <a:solidFill>
                <a:schemeClr val="lt2"/>
              </a:solidFill>
              <a:latin typeface="Arial"/>
              <a:ea typeface="Arial"/>
              <a:cs typeface="Arial"/>
              <a:sym typeface="Arial"/>
            </a:endParaRPr>
          </a:p>
          <a:p>
            <a:pPr marL="587502" marR="0" lvl="1" indent="-196849" algn="l" rtl="0">
              <a:lnSpc>
                <a:spcPct val="90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1345095" y="294724"/>
            <a:ext cx="7798905" cy="5063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ACE Study Key Concept</a:t>
            </a:r>
            <a:endParaRPr sz="2800" b="1" i="0" u="none" strike="noStrike" cap="none">
              <a:solidFill>
                <a:schemeClr val="dk1"/>
              </a:solidFill>
              <a:latin typeface="Arial"/>
              <a:ea typeface="Arial"/>
              <a:cs typeface="Arial"/>
              <a:sym typeface="Arial"/>
            </a:endParaRPr>
          </a:p>
        </p:txBody>
      </p:sp>
      <p:sp>
        <p:nvSpPr>
          <p:cNvPr id="260" name="Google Shape;260;p39"/>
          <p:cNvSpPr txBox="1">
            <a:spLocks noGrp="1"/>
          </p:cNvSpPr>
          <p:nvPr>
            <p:ph type="body" idx="1"/>
          </p:nvPr>
        </p:nvSpPr>
        <p:spPr>
          <a:xfrm>
            <a:off x="1345094" y="1005085"/>
            <a:ext cx="7487205" cy="356379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Stressful or traumatic childhood experiences can result in social, emotional, and cognitive impairments.</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Fear-based childhoods disrupt neurodevelopment, and can actually alter normal brain structure and function.</a:t>
            </a:r>
            <a:endParaRPr sz="1800" b="0" i="0" u="none" strike="noStrike" cap="none">
              <a:solidFill>
                <a:schemeClr val="dk2"/>
              </a:solidFill>
              <a:latin typeface="Arial"/>
              <a:ea typeface="Arial"/>
              <a:cs typeface="Arial"/>
              <a:sym typeface="Arial"/>
            </a:endParaRPr>
          </a:p>
        </p:txBody>
      </p:sp>
      <p:pic>
        <p:nvPicPr>
          <p:cNvPr id="261" name="Google Shape;261;p39" descr="Image result for fear based childhood"/>
          <p:cNvPicPr preferRelativeResize="0"/>
          <p:nvPr/>
        </p:nvPicPr>
        <p:blipFill rotWithShape="1">
          <a:blip r:embed="rId3">
            <a:alphaModFix/>
          </a:blip>
          <a:srcRect/>
          <a:stretch/>
        </p:blipFill>
        <p:spPr>
          <a:xfrm>
            <a:off x="4074905" y="2786980"/>
            <a:ext cx="2027582" cy="14851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1265582" y="332509"/>
            <a:ext cx="7878418" cy="4685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Three Types of ACEs</a:t>
            </a:r>
            <a:endParaRPr sz="2800" b="1" i="0" u="none" strike="noStrike" cap="none">
              <a:solidFill>
                <a:schemeClr val="dk1"/>
              </a:solidFill>
              <a:latin typeface="Arial"/>
              <a:ea typeface="Arial"/>
              <a:cs typeface="Arial"/>
              <a:sym typeface="Arial"/>
            </a:endParaRPr>
          </a:p>
        </p:txBody>
      </p:sp>
      <p:sp>
        <p:nvSpPr>
          <p:cNvPr id="267" name="Google Shape;267;p40"/>
          <p:cNvSpPr txBox="1">
            <a:spLocks noGrp="1"/>
          </p:cNvSpPr>
          <p:nvPr>
            <p:ph type="body" idx="1"/>
          </p:nvPr>
        </p:nvSpPr>
        <p:spPr>
          <a:xfrm>
            <a:off x="1318590" y="1378225"/>
            <a:ext cx="7825410" cy="3190649"/>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8" name="Google Shape;268;p40"/>
          <p:cNvSpPr/>
          <p:nvPr/>
        </p:nvSpPr>
        <p:spPr>
          <a:xfrm>
            <a:off x="2857500" y="2329376"/>
            <a:ext cx="3429000" cy="415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http://www.npr.org/assets/img/2015/02/20/aces-1_custom.jpg</a:t>
            </a:r>
            <a:endParaRPr/>
          </a:p>
        </p:txBody>
      </p:sp>
      <p:pic>
        <p:nvPicPr>
          <p:cNvPr id="269" name="Google Shape;269;p40" descr="http://www.npr.org/assets/img/2015/02/20/aces-1_custom.jpg"/>
          <p:cNvPicPr preferRelativeResize="0"/>
          <p:nvPr/>
        </p:nvPicPr>
        <p:blipFill rotWithShape="1">
          <a:blip r:embed="rId3">
            <a:alphaModFix/>
          </a:blip>
          <a:srcRect/>
          <a:stretch/>
        </p:blipFill>
        <p:spPr>
          <a:xfrm>
            <a:off x="2206651" y="906843"/>
            <a:ext cx="5985164" cy="36156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1338470" y="294724"/>
            <a:ext cx="7805530" cy="5063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3300" b="1" i="0" u="none" strike="noStrike" cap="none">
                <a:solidFill>
                  <a:schemeClr val="dk1"/>
                </a:solidFill>
                <a:latin typeface="Arial"/>
                <a:ea typeface="Arial"/>
                <a:cs typeface="Arial"/>
                <a:sym typeface="Arial"/>
              </a:rPr>
              <a:t>ACE Score</a:t>
            </a:r>
            <a:endParaRPr sz="2800" b="0" i="0" u="none" strike="noStrike" cap="none">
              <a:solidFill>
                <a:schemeClr val="dk1"/>
              </a:solidFill>
              <a:latin typeface="Arial"/>
              <a:ea typeface="Arial"/>
              <a:cs typeface="Arial"/>
              <a:sym typeface="Arial"/>
            </a:endParaRPr>
          </a:p>
        </p:txBody>
      </p:sp>
      <p:sp>
        <p:nvSpPr>
          <p:cNvPr id="275" name="Google Shape;275;p41"/>
          <p:cNvSpPr txBox="1">
            <a:spLocks noGrp="1"/>
          </p:cNvSpPr>
          <p:nvPr>
            <p:ph type="body" idx="1"/>
          </p:nvPr>
        </p:nvSpPr>
        <p:spPr>
          <a:xfrm>
            <a:off x="1424608" y="989970"/>
            <a:ext cx="7407691" cy="357890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2100" b="0" i="0" u="none" strike="noStrike" cap="none">
                <a:solidFill>
                  <a:schemeClr val="dk2"/>
                </a:solidFill>
                <a:latin typeface="Arial"/>
                <a:ea typeface="Arial"/>
                <a:cs typeface="Arial"/>
                <a:sym typeface="Arial"/>
              </a:rPr>
              <a:t>The ACE score is the total number of ACEs that each participant reported. </a:t>
            </a:r>
            <a:endParaRPr/>
          </a:p>
          <a:p>
            <a:pPr marL="914400" marR="0" lvl="1" indent="-317500" algn="l" rtl="0">
              <a:lnSpc>
                <a:spcPct val="115000"/>
              </a:lnSpc>
              <a:spcBef>
                <a:spcPts val="1600"/>
              </a:spcBef>
              <a:spcAft>
                <a:spcPts val="0"/>
              </a:spcAft>
              <a:buClr>
                <a:schemeClr val="dk2"/>
              </a:buClr>
              <a:buSzPts val="1400"/>
              <a:buFont typeface="Arial"/>
              <a:buChar char="○"/>
            </a:pPr>
            <a:r>
              <a:rPr lang="en-US" sz="1600" b="0" i="0" u="none" strike="noStrike" cap="none">
                <a:solidFill>
                  <a:schemeClr val="dk2"/>
                </a:solidFill>
                <a:latin typeface="Arial"/>
                <a:ea typeface="Arial"/>
                <a:cs typeface="Arial"/>
                <a:sym typeface="Arial"/>
              </a:rPr>
              <a:t>For example, experiencing physical neglect would be an ACE score of one; if the child also witnessed a parent being treated violently, the ACE score would be two.</a:t>
            </a:r>
            <a:endParaRPr/>
          </a:p>
          <a:p>
            <a:pPr marL="914400" marR="0" lvl="1" indent="-317500" algn="l" rtl="0">
              <a:lnSpc>
                <a:spcPct val="115000"/>
              </a:lnSpc>
              <a:spcBef>
                <a:spcPts val="1600"/>
              </a:spcBef>
              <a:spcAft>
                <a:spcPts val="0"/>
              </a:spcAft>
              <a:buClr>
                <a:schemeClr val="dk2"/>
              </a:buClr>
              <a:buSzPts val="1400"/>
              <a:buFont typeface="Arial"/>
              <a:buChar char="○"/>
            </a:pPr>
            <a:r>
              <a:rPr lang="en-US" sz="1600" b="0" i="0" u="none" strike="noStrike" cap="none">
                <a:solidFill>
                  <a:schemeClr val="dk2"/>
                </a:solidFill>
                <a:latin typeface="Arial"/>
                <a:ea typeface="Arial"/>
                <a:cs typeface="Arial"/>
                <a:sym typeface="Arial"/>
              </a:rPr>
              <a:t>The higher the score, the higher the risk for later health problems. </a:t>
            </a:r>
            <a:endParaRPr/>
          </a:p>
          <a:p>
            <a:pPr marL="914400" marR="0" lvl="1" indent="-317500" algn="l" rtl="0">
              <a:lnSpc>
                <a:spcPct val="115000"/>
              </a:lnSpc>
              <a:spcBef>
                <a:spcPts val="1600"/>
              </a:spcBef>
              <a:spcAft>
                <a:spcPts val="0"/>
              </a:spcAft>
              <a:buClr>
                <a:schemeClr val="dk2"/>
              </a:buClr>
              <a:buSzPts val="1400"/>
              <a:buFont typeface="Arial"/>
              <a:buChar char="○"/>
            </a:pPr>
            <a:r>
              <a:rPr lang="en-US" sz="1600" b="0" i="0" u="none" strike="noStrike" cap="none">
                <a:solidFill>
                  <a:schemeClr val="dk2"/>
                </a:solidFill>
                <a:latin typeface="Arial"/>
                <a:ea typeface="Arial"/>
                <a:cs typeface="Arial"/>
                <a:sym typeface="Arial"/>
              </a:rPr>
              <a:t>Given an exposure to one category, there is an 80% likelihood of exposure to another.</a:t>
            </a:r>
            <a:endParaRPr/>
          </a:p>
          <a:p>
            <a:pPr marL="914400" marR="0" lvl="1" indent="-22860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914400" marR="0" lvl="1" indent="0" algn="l" rtl="0">
              <a:lnSpc>
                <a:spcPct val="115000"/>
              </a:lnSpc>
              <a:spcBef>
                <a:spcPts val="1600"/>
              </a:spcBef>
              <a:spcAft>
                <a:spcPts val="0"/>
              </a:spcAft>
              <a:buClr>
                <a:schemeClr val="dk2"/>
              </a:buClr>
              <a:buSzPts val="1400"/>
              <a:buFont typeface="Arial"/>
              <a:buNone/>
            </a:pPr>
            <a:endParaRPr sz="1650" b="1" i="0" u="none" strike="noStrike" cap="none">
              <a:solidFill>
                <a:schemeClr val="folHlink"/>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1318590" y="332509"/>
            <a:ext cx="7825410" cy="45342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ACEs Increase Health Risks</a:t>
            </a:r>
            <a:endParaRPr sz="2800" b="1" i="0" u="none" strike="noStrike" cap="none">
              <a:solidFill>
                <a:schemeClr val="dk1"/>
              </a:solidFill>
              <a:latin typeface="Arial"/>
              <a:ea typeface="Arial"/>
              <a:cs typeface="Arial"/>
              <a:sym typeface="Arial"/>
            </a:endParaRPr>
          </a:p>
        </p:txBody>
      </p:sp>
      <p:pic>
        <p:nvPicPr>
          <p:cNvPr id="281" name="Google Shape;281;p42"/>
          <p:cNvPicPr preferRelativeResize="0">
            <a:picLocks noGrp="1"/>
          </p:cNvPicPr>
          <p:nvPr>
            <p:ph type="body" idx="1"/>
          </p:nvPr>
        </p:nvPicPr>
        <p:blipFill rotWithShape="1">
          <a:blip r:embed="rId3">
            <a:alphaModFix/>
          </a:blip>
          <a:srcRect/>
          <a:stretch/>
        </p:blipFill>
        <p:spPr>
          <a:xfrm>
            <a:off x="2879226" y="929917"/>
            <a:ext cx="4760926" cy="36553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1364974" y="775252"/>
            <a:ext cx="7779026" cy="49695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The ACE Questionnaire</a:t>
            </a:r>
            <a:endParaRPr sz="2520" b="1" i="0" u="none" strike="noStrike" cap="none">
              <a:solidFill>
                <a:schemeClr val="dk1"/>
              </a:solidFill>
              <a:latin typeface="Arial"/>
              <a:ea typeface="Arial"/>
              <a:cs typeface="Arial"/>
              <a:sym typeface="Arial"/>
            </a:endParaRPr>
          </a:p>
        </p:txBody>
      </p:sp>
      <p:sp>
        <p:nvSpPr>
          <p:cNvPr id="287" name="Google Shape;287;p43"/>
          <p:cNvSpPr txBox="1">
            <a:spLocks noGrp="1"/>
          </p:cNvSpPr>
          <p:nvPr>
            <p:ph type="body" idx="1"/>
          </p:nvPr>
        </p:nvSpPr>
        <p:spPr>
          <a:xfrm>
            <a:off x="1364974" y="1272207"/>
            <a:ext cx="7779026" cy="3790123"/>
          </a:xfrm>
          <a:prstGeom prst="rect">
            <a:avLst/>
          </a:prstGeom>
          <a:noFill/>
          <a:ln>
            <a:noFill/>
          </a:ln>
        </p:spPr>
        <p:txBody>
          <a:bodyPr spcFirstLastPara="1" wrap="square" lIns="91425" tIns="91425" rIns="91425" bIns="91425" anchor="t" anchorCtr="0">
            <a:noAutofit/>
          </a:bodyPr>
          <a:lstStyle/>
          <a:p>
            <a:pPr marL="61722" marR="0" lvl="0" indent="0" algn="l" rtl="0">
              <a:lnSpc>
                <a:spcPct val="95000"/>
              </a:lnSpc>
              <a:spcBef>
                <a:spcPts val="0"/>
              </a:spcBef>
              <a:spcAft>
                <a:spcPts val="0"/>
              </a:spcAft>
              <a:buClr>
                <a:schemeClr val="dk2"/>
              </a:buClr>
              <a:buSzPts val="1800"/>
              <a:buFont typeface="Arial"/>
              <a:buNone/>
            </a:pPr>
            <a:r>
              <a:rPr lang="en-US" sz="720" b="0" i="0" u="none" strike="noStrike" cap="none">
                <a:solidFill>
                  <a:schemeClr val="dk2"/>
                </a:solidFill>
                <a:latin typeface="Arial"/>
                <a:ea typeface="Arial"/>
                <a:cs typeface="Arial"/>
                <a:sym typeface="Arial"/>
              </a:rPr>
              <a:t>Prior to your 18th birthday:</a:t>
            </a:r>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a parent or other adult in the household often or very often… Swear at you, insult you, put you down, or humiliate you? or Act in a way that made you afraid that you might be physically hurt?</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a parent or other adult in the household often or very often… Push, grab, slap, or throw something at you? or Ever hit you so hard that you had marks or were injured?</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an adult or person at least 5 years older than you ever… Touch or fondle you or have you touch their body in a sexual way? or Attempt or actually have oral, anal, or vaginal intercourse with you?</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you often or very often feel that … No one in your family loved you or thought you were important or special? or Your family didn’t look out for each other, feel close to each other, or support each other?</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you often or very often feel that … You didn’t have enough to eat, had to wear dirty clothes, and had no one to protect you? or Your parents were too drunk or high to take care of you or take you to the doctor if you needed it?</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Was a biological parent ever lost to you through divorce, abandonment, or other reason ?</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Was your mother or stepmother:</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Often or very often pushed, grabbed, slapped, or had something thrown at her? or Sometimes, often, or very often kicked, bitten, hit with a fist, or hit with something hard? or Ever repeatedly hit over at least a few minutes or threatened with a gun or knife?</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you live with anyone who was a problem drinker or alcoholic, or who used street drugs?</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Was a household member depressed or mentally ill, or did a household member attempt suicide?                        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Did a household member go to prison?</a:t>
            </a:r>
            <a:br>
              <a:rPr lang="en-US" sz="720" b="0" i="0" u="none" strike="noStrike" cap="none">
                <a:solidFill>
                  <a:schemeClr val="dk2"/>
                </a:solidFill>
                <a:latin typeface="Arial"/>
                <a:ea typeface="Arial"/>
                <a:cs typeface="Arial"/>
                <a:sym typeface="Arial"/>
              </a:rPr>
            </a:br>
            <a:r>
              <a:rPr lang="en-US" sz="720" b="0" i="0" u="none" strike="noStrike" cap="none">
                <a:solidFill>
                  <a:schemeClr val="dk2"/>
                </a:solidFill>
                <a:latin typeface="Arial"/>
                <a:ea typeface="Arial"/>
                <a:cs typeface="Arial"/>
                <a:sym typeface="Arial"/>
              </a:rPr>
              <a:t>No___If Yes, enter 1 </a:t>
            </a:r>
            <a:r>
              <a:rPr lang="en-US" sz="720" b="1" i="1" u="none" strike="noStrike" cap="none">
                <a:solidFill>
                  <a:schemeClr val="dk2"/>
                </a:solidFill>
                <a:latin typeface="Arial"/>
                <a:ea typeface="Arial"/>
                <a:cs typeface="Arial"/>
                <a:sym typeface="Arial"/>
              </a:rPr>
              <a:t>_</a:t>
            </a:r>
            <a:r>
              <a:rPr lang="en-US" sz="720" b="1" i="0" u="none" strike="noStrike" cap="none">
                <a:solidFill>
                  <a:schemeClr val="dk2"/>
                </a:solidFill>
                <a:latin typeface="Arial"/>
                <a:ea typeface="Arial"/>
                <a:cs typeface="Arial"/>
                <a:sym typeface="Arial"/>
              </a:rPr>
              <a:t>_</a:t>
            </a:r>
            <a:endParaRPr sz="72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720" b="0" i="0" u="none" strike="noStrike" cap="none">
                <a:solidFill>
                  <a:schemeClr val="dk2"/>
                </a:solidFill>
                <a:latin typeface="Arial"/>
                <a:ea typeface="Arial"/>
                <a:cs typeface="Arial"/>
                <a:sym typeface="Arial"/>
              </a:rPr>
              <a:t>Now add up your “Yes” answers: </a:t>
            </a:r>
            <a:r>
              <a:rPr lang="en-US" sz="720" b="1" i="1" u="none" strike="noStrike" cap="none">
                <a:solidFill>
                  <a:schemeClr val="dk2"/>
                </a:solidFill>
                <a:latin typeface="Arial"/>
                <a:ea typeface="Arial"/>
                <a:cs typeface="Arial"/>
                <a:sym typeface="Arial"/>
              </a:rPr>
              <a:t>_</a:t>
            </a:r>
            <a:r>
              <a:rPr lang="en-US" sz="720" b="0" i="0" u="none" strike="noStrike" cap="none">
                <a:solidFill>
                  <a:schemeClr val="dk2"/>
                </a:solidFill>
                <a:latin typeface="Arial"/>
                <a:ea typeface="Arial"/>
                <a:cs typeface="Arial"/>
                <a:sym typeface="Arial"/>
              </a:rPr>
              <a:t> This is your ACE Score</a:t>
            </a:r>
            <a:endParaRPr/>
          </a:p>
          <a:p>
            <a:pPr marL="61722" marR="0" lvl="0" indent="0" algn="l" rtl="0">
              <a:lnSpc>
                <a:spcPct val="95000"/>
              </a:lnSpc>
              <a:spcBef>
                <a:spcPts val="0"/>
              </a:spcBef>
              <a:spcAft>
                <a:spcPts val="0"/>
              </a:spcAft>
              <a:buClr>
                <a:schemeClr val="dk2"/>
              </a:buClr>
              <a:buSzPts val="1800"/>
              <a:buFont typeface="Arial"/>
              <a:buNone/>
            </a:pPr>
            <a:endParaRPr sz="72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descr="Image result for if stress burn calories"/>
          <p:cNvPicPr preferRelativeResize="0">
            <a:picLocks noGrp="1"/>
          </p:cNvPicPr>
          <p:nvPr>
            <p:ph type="body" idx="1"/>
          </p:nvPr>
        </p:nvPicPr>
        <p:blipFill rotWithShape="1">
          <a:blip r:embed="rId3">
            <a:alphaModFix/>
          </a:blip>
          <a:srcRect/>
          <a:stretch/>
        </p:blipFill>
        <p:spPr>
          <a:xfrm>
            <a:off x="2845643" y="887896"/>
            <a:ext cx="4197888" cy="2318826"/>
          </a:xfrm>
          <a:prstGeom prst="rect">
            <a:avLst/>
          </a:prstGeom>
          <a:noFill/>
          <a:ln>
            <a:noFill/>
          </a:ln>
        </p:spPr>
      </p:pic>
      <p:pic>
        <p:nvPicPr>
          <p:cNvPr id="90" name="Google Shape;90;p17" descr="Image result for stress"/>
          <p:cNvPicPr preferRelativeResize="0"/>
          <p:nvPr/>
        </p:nvPicPr>
        <p:blipFill rotWithShape="1">
          <a:blip r:embed="rId4">
            <a:alphaModFix/>
          </a:blip>
          <a:srcRect/>
          <a:stretch/>
        </p:blipFill>
        <p:spPr>
          <a:xfrm>
            <a:off x="3863009" y="3309380"/>
            <a:ext cx="2219740" cy="124988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1318590" y="362737"/>
            <a:ext cx="7825410" cy="75044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The ACE Study Pyramid</a:t>
            </a:r>
            <a:endParaRPr sz="2800" b="1" i="0" u="none" strike="noStrike" cap="none">
              <a:solidFill>
                <a:schemeClr val="dk1"/>
              </a:solidFill>
              <a:latin typeface="Arial"/>
              <a:ea typeface="Arial"/>
              <a:cs typeface="Arial"/>
              <a:sym typeface="Arial"/>
            </a:endParaRPr>
          </a:p>
        </p:txBody>
      </p:sp>
      <p:pic>
        <p:nvPicPr>
          <p:cNvPr id="294" name="Google Shape;294;p44" descr="http://unitedfrontmn.org/family-violence/files/2012/05/ace_pyramid.gif">
            <a:hlinkClick r:id="rId3"/>
          </p:cNvPr>
          <p:cNvPicPr preferRelativeResize="0"/>
          <p:nvPr/>
        </p:nvPicPr>
        <p:blipFill rotWithShape="1">
          <a:blip r:embed="rId4">
            <a:alphaModFix/>
          </a:blip>
          <a:srcRect/>
          <a:stretch/>
        </p:blipFill>
        <p:spPr>
          <a:xfrm>
            <a:off x="3057317" y="886964"/>
            <a:ext cx="4347956" cy="369073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1285461" y="815008"/>
            <a:ext cx="7858539" cy="7280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100" b="1" i="0" u="none" strike="noStrike" cap="none">
                <a:solidFill>
                  <a:schemeClr val="dk1"/>
                </a:solidFill>
                <a:latin typeface="Arial"/>
                <a:ea typeface="Arial"/>
                <a:cs typeface="Arial"/>
                <a:sym typeface="Arial"/>
              </a:rPr>
              <a:t>More than half of adolescents have had at least one of these adverse childhood experiences, and nearly one in ten have experienced four or more</a:t>
            </a:r>
            <a:r>
              <a:rPr lang="en-US" sz="2100" b="0" i="0" u="none" strike="noStrike" cap="none">
                <a:solidFill>
                  <a:schemeClr val="dk1"/>
                </a:solidFill>
                <a:latin typeface="Arial"/>
                <a:ea typeface="Arial"/>
                <a:cs typeface="Arial"/>
                <a:sym typeface="Arial"/>
              </a:rPr>
              <a:t>. </a:t>
            </a:r>
            <a:endParaRPr/>
          </a:p>
        </p:txBody>
      </p:sp>
      <p:pic>
        <p:nvPicPr>
          <p:cNvPr id="300" name="Google Shape;300;p45"/>
          <p:cNvPicPr preferRelativeResize="0">
            <a:picLocks noGrp="1"/>
          </p:cNvPicPr>
          <p:nvPr>
            <p:ph type="body" idx="1"/>
          </p:nvPr>
        </p:nvPicPr>
        <p:blipFill rotWithShape="1">
          <a:blip r:embed="rId3">
            <a:alphaModFix/>
          </a:blip>
          <a:srcRect/>
          <a:stretch/>
        </p:blipFill>
        <p:spPr>
          <a:xfrm>
            <a:off x="1490871" y="2186608"/>
            <a:ext cx="7573616" cy="23721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6" descr="http://www.childtrends.org/wp-content/uploads/2013/07/124_fig1.jpg"/>
          <p:cNvPicPr preferRelativeResize="0"/>
          <p:nvPr/>
        </p:nvPicPr>
        <p:blipFill rotWithShape="1">
          <a:blip r:embed="rId3">
            <a:alphaModFix/>
          </a:blip>
          <a:srcRect/>
          <a:stretch/>
        </p:blipFill>
        <p:spPr>
          <a:xfrm>
            <a:off x="2544417" y="909298"/>
            <a:ext cx="5327374" cy="3664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1298712" y="808383"/>
            <a:ext cx="7845288" cy="3909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Disparities by Race &amp; Ethnicity</a:t>
            </a:r>
            <a:endParaRPr/>
          </a:p>
        </p:txBody>
      </p:sp>
      <p:sp>
        <p:nvSpPr>
          <p:cNvPr id="311" name="Google Shape;311;p47"/>
          <p:cNvSpPr txBox="1">
            <a:spLocks noGrp="1"/>
          </p:cNvSpPr>
          <p:nvPr>
            <p:ph type="body" idx="1"/>
          </p:nvPr>
        </p:nvSpPr>
        <p:spPr>
          <a:xfrm>
            <a:off x="1364974" y="1577009"/>
            <a:ext cx="7467326" cy="2991866"/>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260" b="0" i="0" u="none" strike="noStrike" cap="none">
                <a:solidFill>
                  <a:schemeClr val="dk2"/>
                </a:solidFill>
                <a:latin typeface="Arial"/>
                <a:ea typeface="Arial"/>
                <a:cs typeface="Arial"/>
                <a:sym typeface="Arial"/>
              </a:rPr>
              <a:t>Black and Hispanic children in almost all regions of the U.S. are more likely to experience ACEs</a:t>
            </a:r>
            <a:endParaRPr/>
          </a:p>
          <a:p>
            <a:pPr marL="114300" marR="0" lvl="0" indent="0" algn="l" rtl="0">
              <a:lnSpc>
                <a:spcPct val="95000"/>
              </a:lnSpc>
              <a:spcBef>
                <a:spcPts val="0"/>
              </a:spcBef>
              <a:spcAft>
                <a:spcPts val="0"/>
              </a:spcAft>
              <a:buClr>
                <a:schemeClr val="dk2"/>
              </a:buClr>
              <a:buSzPts val="1800"/>
              <a:buFont typeface="Arial"/>
              <a:buNone/>
            </a:pPr>
            <a:r>
              <a:rPr lang="en-US" sz="1260" b="0" i="0" u="none" strike="noStrike" cap="none">
                <a:solidFill>
                  <a:schemeClr val="dk2"/>
                </a:solidFill>
                <a:latin typeface="Arial"/>
                <a:ea typeface="Arial"/>
                <a:cs typeface="Arial"/>
                <a:sym typeface="Arial"/>
              </a:rPr>
              <a:t> </a:t>
            </a:r>
            <a:endParaRPr/>
          </a:p>
          <a:p>
            <a:pPr marL="457200" marR="0" lvl="0" indent="-342900" algn="l" rtl="0">
              <a:lnSpc>
                <a:spcPct val="95000"/>
              </a:lnSpc>
              <a:spcBef>
                <a:spcPts val="0"/>
              </a:spcBef>
              <a:spcAft>
                <a:spcPts val="0"/>
              </a:spcAft>
              <a:buClr>
                <a:schemeClr val="dk2"/>
              </a:buClr>
              <a:buSzPts val="1800"/>
              <a:buFont typeface="Arial"/>
              <a:buChar char="●"/>
            </a:pPr>
            <a:r>
              <a:rPr lang="en-US" sz="1260" b="0" i="0" u="none" strike="noStrike" cap="none">
                <a:solidFill>
                  <a:schemeClr val="dk2"/>
                </a:solidFill>
                <a:latin typeface="Arial"/>
                <a:ea typeface="Arial"/>
                <a:cs typeface="Arial"/>
                <a:sym typeface="Arial"/>
              </a:rPr>
              <a:t>Nationally:  0 ACEs</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60% Non-Hispanic White</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49% Hispanic</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39% Non-Hispanic Black</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&gt; 75% Asian non-Hispanic</a:t>
            </a:r>
            <a:endParaRPr/>
          </a:p>
          <a:p>
            <a:pPr marL="301752" marR="0" lvl="1" indent="0" algn="l" rtl="0">
              <a:lnSpc>
                <a:spcPct val="95000"/>
              </a:lnSpc>
              <a:spcBef>
                <a:spcPts val="1600"/>
              </a:spcBef>
              <a:spcAft>
                <a:spcPts val="0"/>
              </a:spcAft>
              <a:buClr>
                <a:schemeClr val="dk2"/>
              </a:buClr>
              <a:buSzPts val="1400"/>
              <a:buFont typeface="Arial"/>
              <a:buNone/>
            </a:pPr>
            <a:endParaRPr sz="630" b="0" i="1" u="none" strike="noStrike" cap="none">
              <a:solidFill>
                <a:schemeClr val="dk2"/>
              </a:solidFill>
              <a:latin typeface="Arial"/>
              <a:ea typeface="Arial"/>
              <a:cs typeface="Arial"/>
              <a:sym typeface="Arial"/>
            </a:endParaRPr>
          </a:p>
          <a:p>
            <a:pPr marL="301752" marR="0" lvl="1" indent="0" algn="l" rtl="0">
              <a:lnSpc>
                <a:spcPct val="95000"/>
              </a:lnSpc>
              <a:spcBef>
                <a:spcPts val="1600"/>
              </a:spcBef>
              <a:spcAft>
                <a:spcPts val="0"/>
              </a:spcAft>
              <a:buClr>
                <a:schemeClr val="dk2"/>
              </a:buClr>
              <a:buSzPts val="1400"/>
              <a:buFont typeface="Arial"/>
              <a:buNone/>
            </a:pPr>
            <a:r>
              <a:rPr lang="en-US" sz="630" b="0" i="1" u="none" strike="noStrike" cap="none">
                <a:solidFill>
                  <a:schemeClr val="dk2"/>
                </a:solidFill>
                <a:latin typeface="Arial"/>
                <a:ea typeface="Arial"/>
                <a:cs typeface="Arial"/>
                <a:sym typeface="Arial"/>
              </a:rPr>
              <a:t>					2016 National Survey of Children's Health</a:t>
            </a:r>
            <a:endParaRPr/>
          </a:p>
          <a:p>
            <a:pPr marL="301752" marR="0" lvl="1" indent="0" algn="l" rtl="0">
              <a:lnSpc>
                <a:spcPct val="95000"/>
              </a:lnSpc>
              <a:spcBef>
                <a:spcPts val="1600"/>
              </a:spcBef>
              <a:spcAft>
                <a:spcPts val="0"/>
              </a:spcAft>
              <a:buClr>
                <a:schemeClr val="dk2"/>
              </a:buClr>
              <a:buSzPts val="1400"/>
              <a:buFont typeface="Arial"/>
              <a:buNone/>
            </a:pPr>
            <a:endParaRPr sz="980" b="0" i="0" u="none" strike="noStrike" cap="none">
              <a:solidFill>
                <a:schemeClr val="dk2"/>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1260" b="0" i="0" u="none" strike="noStrike" cap="non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1298712" y="362737"/>
            <a:ext cx="7845288" cy="42319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Disparities by Race &amp; Ethnicity</a:t>
            </a:r>
            <a:endParaRPr sz="2800" b="1" i="0" u="none" strike="noStrike" cap="none">
              <a:solidFill>
                <a:schemeClr val="dk1"/>
              </a:solidFill>
              <a:latin typeface="Arial"/>
              <a:ea typeface="Arial"/>
              <a:cs typeface="Arial"/>
              <a:sym typeface="Arial"/>
            </a:endParaRPr>
          </a:p>
        </p:txBody>
      </p:sp>
      <p:sp>
        <p:nvSpPr>
          <p:cNvPr id="317" name="Google Shape;317;p48"/>
          <p:cNvSpPr txBox="1">
            <a:spLocks noGrp="1"/>
          </p:cNvSpPr>
          <p:nvPr>
            <p:ph type="body" idx="1"/>
          </p:nvPr>
        </p:nvSpPr>
        <p:spPr>
          <a:xfrm>
            <a:off x="1364974" y="997528"/>
            <a:ext cx="7467326" cy="3597143"/>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100" b="0" i="0" u="none" strike="noStrike" cap="none">
                <a:solidFill>
                  <a:schemeClr val="dk2"/>
                </a:solidFill>
                <a:latin typeface="Arial"/>
                <a:ea typeface="Arial"/>
                <a:cs typeface="Arial"/>
                <a:sym typeface="Arial"/>
              </a:rPr>
              <a:t>Economic hardship and divorce or separation of parent/guardian are most common ACEs reported for </a:t>
            </a:r>
            <a:r>
              <a:rPr lang="en-US" sz="1100" b="0" i="0" u="sng" strike="noStrike" cap="none">
                <a:solidFill>
                  <a:schemeClr val="dk2"/>
                </a:solidFill>
                <a:latin typeface="Arial"/>
                <a:ea typeface="Arial"/>
                <a:cs typeface="Arial"/>
                <a:sym typeface="Arial"/>
              </a:rPr>
              <a:t>all</a:t>
            </a:r>
            <a:r>
              <a:rPr lang="en-US" sz="1100" b="0" i="0" u="none" strike="noStrike" cap="none">
                <a:solidFill>
                  <a:schemeClr val="dk2"/>
                </a:solidFill>
                <a:latin typeface="Arial"/>
                <a:ea typeface="Arial"/>
                <a:cs typeface="Arial"/>
                <a:sym typeface="Arial"/>
              </a:rPr>
              <a:t> children.</a:t>
            </a:r>
            <a:endParaRPr/>
          </a:p>
          <a:p>
            <a:pPr marL="914400" marR="0" lvl="1"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accent1"/>
                </a:solidFill>
                <a:latin typeface="Arial"/>
                <a:ea typeface="Arial"/>
                <a:cs typeface="Arial"/>
                <a:sym typeface="Arial"/>
              </a:rPr>
              <a:t>White children</a:t>
            </a:r>
            <a:endParaRPr/>
          </a:p>
          <a:p>
            <a:pPr marL="1371600" marR="0" lvl="2"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dk2"/>
                </a:solidFill>
                <a:latin typeface="Arial"/>
                <a:ea typeface="Arial"/>
                <a:cs typeface="Arial"/>
                <a:sym typeface="Arial"/>
              </a:rPr>
              <a:t>Living w/adult with mental illness</a:t>
            </a:r>
            <a:endParaRPr/>
          </a:p>
          <a:p>
            <a:pPr marL="914400" marR="0" lvl="1"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accent1"/>
                </a:solidFill>
                <a:latin typeface="Arial"/>
                <a:ea typeface="Arial"/>
                <a:cs typeface="Arial"/>
                <a:sym typeface="Arial"/>
              </a:rPr>
              <a:t>Black (non-Hispanic) Children</a:t>
            </a:r>
            <a:endParaRPr/>
          </a:p>
          <a:p>
            <a:pPr marL="1371600" marR="0" lvl="2"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dk2"/>
                </a:solidFill>
                <a:latin typeface="Arial"/>
                <a:ea typeface="Arial"/>
                <a:cs typeface="Arial"/>
                <a:sym typeface="Arial"/>
              </a:rPr>
              <a:t>Parental incarceration</a:t>
            </a:r>
            <a:endParaRPr/>
          </a:p>
          <a:p>
            <a:pPr marL="1371600" marR="0" lvl="2"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dk2"/>
                </a:solidFill>
                <a:latin typeface="Arial"/>
                <a:ea typeface="Arial"/>
                <a:cs typeface="Arial"/>
                <a:sym typeface="Arial"/>
              </a:rPr>
              <a:t>Most likely to have experienced death of a parent</a:t>
            </a:r>
            <a:endParaRPr/>
          </a:p>
          <a:p>
            <a:pPr marL="914400" marR="0" lvl="1"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accent1"/>
                </a:solidFill>
                <a:latin typeface="Arial"/>
                <a:ea typeface="Arial"/>
                <a:cs typeface="Arial"/>
                <a:sym typeface="Arial"/>
              </a:rPr>
              <a:t>Hispanic children</a:t>
            </a:r>
            <a:endParaRPr/>
          </a:p>
          <a:p>
            <a:pPr marL="1371600" marR="0" lvl="2" indent="-317500" algn="l" rtl="0">
              <a:lnSpc>
                <a:spcPct val="115000"/>
              </a:lnSpc>
              <a:spcBef>
                <a:spcPts val="1600"/>
              </a:spcBef>
              <a:spcAft>
                <a:spcPts val="0"/>
              </a:spcAft>
              <a:buClr>
                <a:schemeClr val="dk2"/>
              </a:buClr>
              <a:buSzPts val="1400"/>
              <a:buFont typeface="Arial"/>
              <a:buChar char="■"/>
            </a:pPr>
            <a:r>
              <a:rPr lang="en-US" sz="1100" b="0" i="0" u="none" strike="noStrike" cap="none">
                <a:solidFill>
                  <a:schemeClr val="dk2"/>
                </a:solidFill>
                <a:latin typeface="Arial"/>
                <a:ea typeface="Arial"/>
                <a:cs typeface="Arial"/>
                <a:sym typeface="Arial"/>
              </a:rPr>
              <a:t>Living w/adult who has substance use problem and parental incarceration</a:t>
            </a:r>
            <a:endParaRPr/>
          </a:p>
          <a:p>
            <a:pPr marL="1371600" marR="0" lvl="2" indent="-228600" algn="l" rtl="0">
              <a:lnSpc>
                <a:spcPct val="115000"/>
              </a:lnSpc>
              <a:spcBef>
                <a:spcPts val="1600"/>
              </a:spcBef>
              <a:spcAft>
                <a:spcPts val="0"/>
              </a:spcAft>
              <a:buClr>
                <a:schemeClr val="dk2"/>
              </a:buClr>
              <a:buSzPts val="1400"/>
              <a:buFont typeface="Arial"/>
              <a:buNone/>
            </a:pPr>
            <a:endParaRPr sz="1100" b="0" i="0" u="none" strike="noStrike" cap="none">
              <a:solidFill>
                <a:schemeClr val="dk2"/>
              </a:solidFill>
              <a:latin typeface="Arial"/>
              <a:ea typeface="Arial"/>
              <a:cs typeface="Arial"/>
              <a:sym typeface="Arial"/>
            </a:endParaRPr>
          </a:p>
          <a:p>
            <a:pPr marL="493776" marR="0" lvl="2" indent="0" algn="l" rtl="0">
              <a:lnSpc>
                <a:spcPct val="115000"/>
              </a:lnSpc>
              <a:spcBef>
                <a:spcPts val="1600"/>
              </a:spcBef>
              <a:spcAft>
                <a:spcPts val="0"/>
              </a:spcAft>
              <a:buClr>
                <a:schemeClr val="dk2"/>
              </a:buClr>
              <a:buSzPts val="1400"/>
              <a:buFont typeface="Arial"/>
              <a:buNone/>
            </a:pPr>
            <a:r>
              <a:rPr lang="en-US" sz="1100" b="0" i="1" u="none" strike="noStrike" cap="none">
                <a:solidFill>
                  <a:schemeClr val="dk2"/>
                </a:solidFill>
                <a:latin typeface="Arial"/>
                <a:ea typeface="Arial"/>
                <a:cs typeface="Arial"/>
                <a:sym typeface="Arial"/>
              </a:rPr>
              <a:t>					2016 National Survey of Children's Health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9"/>
          <p:cNvSpPr txBox="1">
            <a:spLocks noGrp="1"/>
          </p:cNvSpPr>
          <p:nvPr>
            <p:ph type="title"/>
          </p:nvPr>
        </p:nvSpPr>
        <p:spPr>
          <a:xfrm>
            <a:off x="1311964" y="340067"/>
            <a:ext cx="7832036" cy="4685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Income Disparities </a:t>
            </a:r>
            <a:endParaRPr sz="2800" b="1" i="0" u="none" strike="noStrike" cap="none">
              <a:solidFill>
                <a:schemeClr val="dk1"/>
              </a:solidFill>
              <a:latin typeface="Arial"/>
              <a:ea typeface="Arial"/>
              <a:cs typeface="Arial"/>
              <a:sym typeface="Arial"/>
            </a:endParaRPr>
          </a:p>
        </p:txBody>
      </p:sp>
      <p:sp>
        <p:nvSpPr>
          <p:cNvPr id="323" name="Google Shape;323;p49"/>
          <p:cNvSpPr txBox="1">
            <a:spLocks noGrp="1"/>
          </p:cNvSpPr>
          <p:nvPr>
            <p:ph type="body" idx="1"/>
          </p:nvPr>
        </p:nvSpPr>
        <p:spPr>
          <a:xfrm>
            <a:off x="1311963" y="1163782"/>
            <a:ext cx="7748909" cy="3405093"/>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ACEs are more prevalent among children in low-income families</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62 percent of children with family incomes under 200 percent of the federal poverty level have had at least one ACEs. </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26 percent of children in families with incomes higher than 400 percent of the federal poverty level have had one or more ACEs as well.</a:t>
            </a:r>
            <a:endParaRPr/>
          </a:p>
          <a:p>
            <a:pPr marL="301752" marR="0" lvl="1" indent="0" algn="l" rtl="0">
              <a:lnSpc>
                <a:spcPct val="115000"/>
              </a:lnSpc>
              <a:spcBef>
                <a:spcPts val="1600"/>
              </a:spcBef>
              <a:spcAft>
                <a:spcPts val="0"/>
              </a:spcAft>
              <a:buClr>
                <a:schemeClr val="dk2"/>
              </a:buClr>
              <a:buSzPts val="1400"/>
              <a:buFont typeface="Arial"/>
              <a:buNone/>
            </a:pPr>
            <a:r>
              <a:rPr lang="en-US" sz="900" b="0" i="1" u="none" strike="noStrike" cap="none">
                <a:solidFill>
                  <a:schemeClr val="dk2"/>
                </a:solidFill>
                <a:latin typeface="Arial"/>
                <a:ea typeface="Arial"/>
                <a:cs typeface="Arial"/>
                <a:sym typeface="Arial"/>
              </a:rPr>
              <a:t>					2016 National Survey of Children’s Health</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1331842" y="362737"/>
            <a:ext cx="7812158" cy="41563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ACE and Risky Behaviors</a:t>
            </a:r>
            <a:endParaRPr sz="2800" b="0" i="0" u="none" strike="noStrike" cap="none">
              <a:solidFill>
                <a:schemeClr val="dk1"/>
              </a:solidFill>
              <a:latin typeface="Arial"/>
              <a:ea typeface="Arial"/>
              <a:cs typeface="Arial"/>
              <a:sym typeface="Arial"/>
            </a:endParaRPr>
          </a:p>
        </p:txBody>
      </p:sp>
      <p:sp>
        <p:nvSpPr>
          <p:cNvPr id="329" name="Google Shape;329;p50"/>
          <p:cNvSpPr txBox="1">
            <a:spLocks noGrp="1"/>
          </p:cNvSpPr>
          <p:nvPr>
            <p:ph type="body" idx="1"/>
          </p:nvPr>
        </p:nvSpPr>
        <p:spPr>
          <a:xfrm>
            <a:off x="1411356" y="944629"/>
            <a:ext cx="7420943" cy="362424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The higher the ACE score, the more we see risky health behaviors in childhood and adolescence including:</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Pregnancies</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Suicide attempts</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Early initiation of smoking </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Sexual activity			</a:t>
            </a:r>
            <a:endParaRPr sz="1400" b="0" i="0" u="none" strike="noStrike" cap="none">
              <a:solidFill>
                <a:schemeClr val="dk2"/>
              </a:solidFill>
              <a:latin typeface="Arial"/>
              <a:ea typeface="Arial"/>
              <a:cs typeface="Arial"/>
              <a:sym typeface="Arial"/>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Illicit drug use</a:t>
            </a:r>
            <a:endParaRPr/>
          </a:p>
          <a:p>
            <a:pPr marL="914400" marR="0" lvl="1" indent="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0" name="Google Shape;330;p50" descr="Image result for risky adolescent behavior"/>
          <p:cNvPicPr preferRelativeResize="0"/>
          <p:nvPr/>
        </p:nvPicPr>
        <p:blipFill rotWithShape="1">
          <a:blip r:embed="rId3">
            <a:alphaModFix/>
          </a:blip>
          <a:srcRect/>
          <a:stretch/>
        </p:blipFill>
        <p:spPr>
          <a:xfrm>
            <a:off x="5023586" y="1818176"/>
            <a:ext cx="3680585" cy="22232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1265582" y="390940"/>
            <a:ext cx="7878418" cy="86139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0" i="0" u="none" strike="noStrike" cap="none">
                <a:solidFill>
                  <a:schemeClr val="dk1"/>
                </a:solidFill>
                <a:latin typeface="Arial"/>
                <a:ea typeface="Arial"/>
                <a:cs typeface="Arial"/>
                <a:sym typeface="Arial"/>
              </a:rPr>
              <a:t/>
            </a:r>
            <a:br>
              <a:rPr lang="en-US" sz="2520" b="0" i="0" u="none" strike="noStrike" cap="none">
                <a:solidFill>
                  <a:schemeClr val="dk1"/>
                </a:solidFill>
                <a:latin typeface="Arial"/>
                <a:ea typeface="Arial"/>
                <a:cs typeface="Arial"/>
                <a:sym typeface="Arial"/>
              </a:rPr>
            </a:br>
            <a:r>
              <a:rPr lang="en-US" sz="2700" b="1" i="0" u="none" strike="noStrike" cap="none">
                <a:solidFill>
                  <a:srgbClr val="EF8600"/>
                </a:solidFill>
                <a:latin typeface="Arial"/>
                <a:ea typeface="Arial"/>
                <a:cs typeface="Arial"/>
                <a:sym typeface="Arial"/>
              </a:rPr>
              <a:t>The ACE Comprehensive Chart</a:t>
            </a:r>
            <a:endParaRPr/>
          </a:p>
        </p:txBody>
      </p:sp>
      <p:pic>
        <p:nvPicPr>
          <p:cNvPr id="336" name="Google Shape;336;p51"/>
          <p:cNvPicPr preferRelativeResize="0">
            <a:picLocks noGrp="1"/>
          </p:cNvPicPr>
          <p:nvPr>
            <p:ph type="body" idx="1"/>
          </p:nvPr>
        </p:nvPicPr>
        <p:blipFill rotWithShape="1">
          <a:blip r:embed="rId3">
            <a:alphaModFix/>
          </a:blip>
          <a:srcRect/>
          <a:stretch/>
        </p:blipFill>
        <p:spPr>
          <a:xfrm>
            <a:off x="2621056" y="1558788"/>
            <a:ext cx="5167469" cy="26860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1265582" y="355180"/>
            <a:ext cx="7878418" cy="662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ACE Exposure and Education</a:t>
            </a:r>
            <a:endParaRPr sz="2800" b="0" i="0" u="none" strike="noStrike" cap="none">
              <a:solidFill>
                <a:schemeClr val="dk1"/>
              </a:solidFill>
              <a:latin typeface="Arial"/>
              <a:ea typeface="Arial"/>
              <a:cs typeface="Arial"/>
              <a:sym typeface="Arial"/>
            </a:endParaRPr>
          </a:p>
        </p:txBody>
      </p:sp>
      <p:sp>
        <p:nvSpPr>
          <p:cNvPr id="342" name="Google Shape;342;p52"/>
          <p:cNvSpPr txBox="1">
            <a:spLocks noGrp="1"/>
          </p:cNvSpPr>
          <p:nvPr>
            <p:ph type="body" idx="1"/>
          </p:nvPr>
        </p:nvSpPr>
        <p:spPr>
          <a:xfrm>
            <a:off x="1451112" y="1095769"/>
            <a:ext cx="7381187" cy="347310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As early as the 1960’s research established direct connections between childhood disadvantage and diminished educational outcomes.  </a:t>
            </a:r>
            <a:endParaRPr/>
          </a:p>
          <a:p>
            <a:pPr marL="914400" marR="0" lvl="1" indent="-317500" algn="l" rtl="0">
              <a:lnSpc>
                <a:spcPct val="10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Disparities in early-childhood experience produced disparities in cognitive skill – most significant, in literacy- that could be observed on the first day of Kindergarten and well into adulthood. </a:t>
            </a:r>
            <a:endParaRPr/>
          </a:p>
          <a:p>
            <a:pPr marL="914400" marR="0" lvl="1" indent="0" algn="l" rtl="0">
              <a:lnSpc>
                <a:spcPct val="105000"/>
              </a:lnSpc>
              <a:spcBef>
                <a:spcPts val="1600"/>
              </a:spcBef>
              <a:spcAft>
                <a:spcPts val="0"/>
              </a:spcAft>
              <a:buClr>
                <a:schemeClr val="dk2"/>
              </a:buClr>
              <a:buSzPts val="1400"/>
              <a:buFont typeface="Arial"/>
              <a:buNone/>
            </a:pPr>
            <a:endParaRPr sz="1190" b="0" i="0" u="none" strike="noStrike" cap="none">
              <a:solidFill>
                <a:schemeClr val="dk2"/>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Among patients with  an ACE score of 0, just 3% display learning/behavior problems.</a:t>
            </a:r>
            <a:endParaRPr/>
          </a:p>
          <a:p>
            <a:pPr marL="4572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Among patients with a score of ≥ 4, </a:t>
            </a:r>
            <a:r>
              <a:rPr lang="en-US" sz="1530" b="1" i="0" u="none" strike="noStrike" cap="none">
                <a:solidFill>
                  <a:schemeClr val="dk2"/>
                </a:solidFill>
                <a:latin typeface="Arial"/>
                <a:ea typeface="Arial"/>
                <a:cs typeface="Arial"/>
                <a:sym typeface="Arial"/>
              </a:rPr>
              <a:t>the figure is 51%.*</a:t>
            </a:r>
            <a:endParaRPr/>
          </a:p>
          <a:p>
            <a:pPr marL="0" marR="0" lvl="0" indent="0" algn="l" rtl="0">
              <a:lnSpc>
                <a:spcPct val="105000"/>
              </a:lnSpc>
              <a:spcBef>
                <a:spcPts val="0"/>
              </a:spcBef>
              <a:spcAft>
                <a:spcPts val="0"/>
              </a:spcAft>
              <a:buClr>
                <a:schemeClr val="dk2"/>
              </a:buClr>
              <a:buSzPts val="1800"/>
              <a:buFont typeface="Arial"/>
              <a:buNone/>
            </a:pPr>
            <a:endParaRPr sz="892" b="1" i="0" u="none" strike="noStrike" cap="none">
              <a:solidFill>
                <a:schemeClr val="dk2"/>
              </a:solidFill>
              <a:latin typeface="Arial"/>
              <a:ea typeface="Arial"/>
              <a:cs typeface="Arial"/>
              <a:sym typeface="Arial"/>
            </a:endParaRPr>
          </a:p>
          <a:p>
            <a:pPr marL="300038" marR="0" lvl="2" indent="0" algn="l" rtl="0">
              <a:lnSpc>
                <a:spcPct val="105000"/>
              </a:lnSpc>
              <a:spcBef>
                <a:spcPts val="1600"/>
              </a:spcBef>
              <a:spcAft>
                <a:spcPts val="0"/>
              </a:spcAft>
              <a:buClr>
                <a:schemeClr val="dk2"/>
              </a:buClr>
              <a:buSzPts val="1400"/>
              <a:buFont typeface="Arial"/>
              <a:buNone/>
            </a:pPr>
            <a:r>
              <a:rPr lang="en-US" sz="892" b="0" i="0" u="none" strike="noStrike" cap="none">
                <a:solidFill>
                  <a:schemeClr val="dk2"/>
                </a:solidFill>
                <a:latin typeface="Arial"/>
                <a:ea typeface="Arial"/>
                <a:cs typeface="Arial"/>
                <a:sym typeface="Arial"/>
              </a:rPr>
              <a:t>*Burke, J., Hellman, J., Scott, B., Weems, C. &amp; Carrion, V.  The impact of adverse childhood experiences on an urban pediatric population. Child Abuse &amp; Neglect, 2011:35(6): 408-413</a:t>
            </a:r>
            <a:endParaRPr sz="892" b="1" i="0" u="none" strike="noStrike" cap="none">
              <a:solidFill>
                <a:srgbClr val="CC0066"/>
              </a:solidFill>
              <a:latin typeface="Arial"/>
              <a:ea typeface="Arial"/>
              <a:cs typeface="Arial"/>
              <a:sym typeface="Arial"/>
            </a:endParaRPr>
          </a:p>
          <a:p>
            <a:pPr marL="61722" marR="0" lvl="0" indent="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1470991" y="370295"/>
            <a:ext cx="7361308" cy="39296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ACE’s &amp; Negative Well-Being</a:t>
            </a:r>
            <a:endParaRPr sz="2520" b="1" i="0" u="none" strike="noStrike" cap="none">
              <a:solidFill>
                <a:schemeClr val="dk1"/>
              </a:solidFill>
              <a:latin typeface="Arial"/>
              <a:ea typeface="Arial"/>
              <a:cs typeface="Arial"/>
              <a:sym typeface="Arial"/>
            </a:endParaRPr>
          </a:p>
        </p:txBody>
      </p:sp>
      <p:pic>
        <p:nvPicPr>
          <p:cNvPr id="349" name="Google Shape;349;p53"/>
          <p:cNvPicPr preferRelativeResize="0">
            <a:picLocks noGrp="1"/>
          </p:cNvPicPr>
          <p:nvPr>
            <p:ph type="body" idx="1"/>
          </p:nvPr>
        </p:nvPicPr>
        <p:blipFill rotWithShape="1">
          <a:blip r:embed="rId3">
            <a:alphaModFix/>
          </a:blip>
          <a:srcRect/>
          <a:stretch/>
        </p:blipFill>
        <p:spPr>
          <a:xfrm>
            <a:off x="1911927" y="1409029"/>
            <a:ext cx="6686601" cy="26346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338470" y="854765"/>
            <a:ext cx="7493830" cy="43069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Trauma vs. Stress</a:t>
            </a:r>
            <a:endParaRPr sz="2800" b="0" i="0" u="none" strike="noStrike" cap="none">
              <a:solidFill>
                <a:schemeClr val="dk1"/>
              </a:solidFill>
              <a:latin typeface="Arial"/>
              <a:ea typeface="Arial"/>
              <a:cs typeface="Arial"/>
              <a:sym typeface="Arial"/>
            </a:endParaRPr>
          </a:p>
        </p:txBody>
      </p:sp>
      <p:sp>
        <p:nvSpPr>
          <p:cNvPr id="96" name="Google Shape;96;p18"/>
          <p:cNvSpPr txBox="1">
            <a:spLocks noGrp="1"/>
          </p:cNvSpPr>
          <p:nvPr>
            <p:ph type="body" idx="1"/>
          </p:nvPr>
        </p:nvSpPr>
        <p:spPr>
          <a:xfrm>
            <a:off x="1550504" y="1537251"/>
            <a:ext cx="7281796" cy="3107636"/>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260" b="0" i="0" u="none" strike="noStrike" cap="none">
                <a:solidFill>
                  <a:schemeClr val="dk2"/>
                </a:solidFill>
                <a:latin typeface="Arial"/>
                <a:ea typeface="Arial"/>
                <a:cs typeface="Arial"/>
                <a:sym typeface="Arial"/>
              </a:rPr>
              <a:t>Trauma</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A sudden event that dramatically explodes into our lives and changes the way we perceive the world</a:t>
            </a:r>
            <a:endParaRPr sz="980" b="0" i="0" u="none" strike="noStrike" cap="none">
              <a:solidFill>
                <a:schemeClr val="dk2"/>
              </a:solidFill>
              <a:latin typeface="Arial"/>
              <a:ea typeface="Arial"/>
              <a:cs typeface="Arial"/>
              <a:sym typeface="Arial"/>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Often life-threatening </a:t>
            </a:r>
            <a:endParaRPr/>
          </a:p>
          <a:p>
            <a:pPr marL="114300" marR="0" lvl="0" indent="0" algn="l" rtl="0">
              <a:lnSpc>
                <a:spcPct val="95000"/>
              </a:lnSpc>
              <a:spcBef>
                <a:spcPts val="0"/>
              </a:spcBef>
              <a:spcAft>
                <a:spcPts val="0"/>
              </a:spcAft>
              <a:buClr>
                <a:schemeClr val="dk2"/>
              </a:buClr>
              <a:buSzPts val="1800"/>
              <a:buFont typeface="Arial"/>
              <a:buNone/>
            </a:pPr>
            <a:endParaRPr sz="126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60" b="0" i="0" u="none" strike="noStrike" cap="none">
                <a:solidFill>
                  <a:schemeClr val="dk2"/>
                </a:solidFill>
                <a:latin typeface="Arial"/>
                <a:ea typeface="Arial"/>
                <a:cs typeface="Arial"/>
                <a:sym typeface="Arial"/>
              </a:rPr>
              <a:t>Stress</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A reaction to less dramatic and often daily events that are perceived as threatening such as a job interview, deadlines, finances, or worries related to an ongoing security situation.</a:t>
            </a:r>
            <a:endParaRPr/>
          </a:p>
          <a:p>
            <a:pPr marL="914400" marR="0" lvl="1" indent="-317500" algn="l" rtl="0">
              <a:lnSpc>
                <a:spcPct val="95000"/>
              </a:lnSpc>
              <a:spcBef>
                <a:spcPts val="1600"/>
              </a:spcBef>
              <a:spcAft>
                <a:spcPts val="0"/>
              </a:spcAft>
              <a:buClr>
                <a:schemeClr val="dk2"/>
              </a:buClr>
              <a:buSzPts val="1400"/>
              <a:buFont typeface="Arial"/>
              <a:buChar char="○"/>
            </a:pPr>
            <a:r>
              <a:rPr lang="en-US" sz="980" b="0" i="0" u="none" strike="noStrike" cap="none">
                <a:solidFill>
                  <a:schemeClr val="dk2"/>
                </a:solidFill>
                <a:latin typeface="Arial"/>
                <a:ea typeface="Arial"/>
                <a:cs typeface="Arial"/>
                <a:sym typeface="Arial"/>
              </a:rPr>
              <a:t>Typically do not feel a loss of control</a:t>
            </a:r>
            <a:endParaRPr/>
          </a:p>
          <a:p>
            <a:pPr marL="301752" marR="0" lvl="1" indent="0" algn="l" rtl="0">
              <a:lnSpc>
                <a:spcPct val="95000"/>
              </a:lnSpc>
              <a:spcBef>
                <a:spcPts val="1600"/>
              </a:spcBef>
              <a:spcAft>
                <a:spcPts val="0"/>
              </a:spcAft>
              <a:buClr>
                <a:schemeClr val="dk2"/>
              </a:buClr>
              <a:buSzPts val="1400"/>
              <a:buFont typeface="Arial"/>
              <a:buNone/>
            </a:pPr>
            <a:endParaRPr sz="980" b="0" i="0" u="none" strike="noStrike" cap="none">
              <a:solidFill>
                <a:schemeClr val="dk2"/>
              </a:solidFill>
              <a:latin typeface="Arial"/>
              <a:ea typeface="Arial"/>
              <a:cs typeface="Arial"/>
              <a:sym typeface="Arial"/>
            </a:endParaRPr>
          </a:p>
          <a:p>
            <a:pPr marL="301752" marR="0" lvl="1" indent="0" algn="l" rtl="0">
              <a:lnSpc>
                <a:spcPct val="95000"/>
              </a:lnSpc>
              <a:spcBef>
                <a:spcPts val="1600"/>
              </a:spcBef>
              <a:spcAft>
                <a:spcPts val="0"/>
              </a:spcAft>
              <a:buClr>
                <a:schemeClr val="dk2"/>
              </a:buClr>
              <a:buSzPts val="1400"/>
              <a:buFont typeface="Arial"/>
              <a:buNone/>
            </a:pPr>
            <a:endParaRPr sz="980" b="0" i="0" u="none" strike="noStrike" cap="none">
              <a:solidFill>
                <a:schemeClr val="dk2"/>
              </a:solidFill>
              <a:latin typeface="Arial"/>
              <a:ea typeface="Arial"/>
              <a:cs typeface="Arial"/>
              <a:sym typeface="Arial"/>
            </a:endParaRPr>
          </a:p>
          <a:p>
            <a:pPr marL="61722" marR="0" lvl="0" indent="0" algn="l" rtl="0">
              <a:lnSpc>
                <a:spcPct val="95000"/>
              </a:lnSpc>
              <a:spcBef>
                <a:spcPts val="0"/>
              </a:spcBef>
              <a:spcAft>
                <a:spcPts val="0"/>
              </a:spcAft>
              <a:buClr>
                <a:schemeClr val="dk2"/>
              </a:buClr>
              <a:buSzPts val="1800"/>
              <a:buFont typeface="Arial"/>
              <a:buNone/>
            </a:pPr>
            <a:r>
              <a:rPr lang="en-US" sz="735" b="0" i="0" u="none" strike="noStrike" cap="none">
                <a:solidFill>
                  <a:schemeClr val="dk2"/>
                </a:solidFill>
                <a:latin typeface="Arial"/>
                <a:ea typeface="Arial"/>
                <a:cs typeface="Arial"/>
                <a:sym typeface="Arial"/>
              </a:rPr>
              <a:t>                                                                                     			 Herzog Israel Center for the Treatment of Psychotrauma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p:nvPr>
        </p:nvSpPr>
        <p:spPr>
          <a:xfrm>
            <a:off x="1325217" y="347623"/>
            <a:ext cx="7818783" cy="4307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100" b="1" i="0" u="none" strike="noStrike" cap="none">
                <a:solidFill>
                  <a:schemeClr val="dk1"/>
                </a:solidFill>
                <a:latin typeface="Arial"/>
                <a:ea typeface="Arial"/>
                <a:cs typeface="Arial"/>
                <a:sym typeface="Arial"/>
              </a:rPr>
              <a:t>Why Should Schools Be Trauma Informed?</a:t>
            </a:r>
            <a:endParaRPr/>
          </a:p>
        </p:txBody>
      </p:sp>
      <p:sp>
        <p:nvSpPr>
          <p:cNvPr id="355" name="Google Shape;355;p54"/>
          <p:cNvSpPr txBox="1">
            <a:spLocks noGrp="1"/>
          </p:cNvSpPr>
          <p:nvPr>
            <p:ph type="body" idx="1"/>
          </p:nvPr>
        </p:nvSpPr>
        <p:spPr>
          <a:xfrm>
            <a:off x="1431235" y="1050426"/>
            <a:ext cx="7619999" cy="392162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rgbClr val="EF8600"/>
                </a:solidFill>
                <a:latin typeface="Arial"/>
                <a:ea typeface="Arial"/>
                <a:cs typeface="Arial"/>
                <a:sym typeface="Arial"/>
              </a:rPr>
              <a:t>Children are more likely to access mental health services through primary care and schools than through specialty mental health clinics</a:t>
            </a:r>
            <a:br>
              <a:rPr lang="en-US" sz="1800" b="0" i="0" u="none" strike="noStrike" cap="none">
                <a:solidFill>
                  <a:srgbClr val="EF8600"/>
                </a:solidFill>
                <a:latin typeface="Arial"/>
                <a:ea typeface="Arial"/>
                <a:cs typeface="Arial"/>
                <a:sym typeface="Arial"/>
              </a:rPr>
            </a:br>
            <a:endParaRPr sz="1800" b="0" i="0" u="none" strike="noStrike" cap="none">
              <a:solidFill>
                <a:srgbClr val="EF8600"/>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Over 70% of students who do receive mental health services, receive those services in schools</a:t>
            </a:r>
            <a:br>
              <a:rPr lang="en-US" sz="1800" b="0" i="0" u="none" strike="noStrike" cap="none">
                <a:solidFill>
                  <a:schemeClr val="dk2"/>
                </a:solidFill>
                <a:latin typeface="Arial"/>
                <a:ea typeface="Arial"/>
                <a:cs typeface="Arial"/>
                <a:sym typeface="Arial"/>
              </a:rPr>
            </a:b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rgbClr val="EF8600"/>
                </a:solidFill>
                <a:latin typeface="Arial"/>
                <a:ea typeface="Arial"/>
                <a:cs typeface="Arial"/>
                <a:sym typeface="Arial"/>
              </a:rPr>
              <a:t>Children with mental health disorders struggle in school and are less likely to succeed academically</a:t>
            </a:r>
            <a:endParaRPr/>
          </a:p>
          <a:p>
            <a:pPr marL="11430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750" b="0" i="0" u="none" strike="noStrike" cap="none">
                <a:solidFill>
                  <a:schemeClr val="dk2"/>
                </a:solidFill>
                <a:latin typeface="Arial"/>
                <a:ea typeface="Arial"/>
                <a:cs typeface="Arial"/>
                <a:sym typeface="Arial"/>
              </a:rPr>
              <a:t>	                 (Costello et. al., 1998;  Duchnowski,  Kutash &amp; Friedman, 2002; Mental health America of Greater Houston, 2011; SRI International, 2015)</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title"/>
          </p:nvPr>
        </p:nvSpPr>
        <p:spPr>
          <a:xfrm>
            <a:off x="1272209" y="370295"/>
            <a:ext cx="7871791" cy="4534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700" b="1" i="0" u="none" strike="noStrike" cap="none">
                <a:solidFill>
                  <a:schemeClr val="dk1"/>
                </a:solidFill>
                <a:latin typeface="Arial"/>
                <a:ea typeface="Arial"/>
                <a:cs typeface="Arial"/>
                <a:sym typeface="Arial"/>
              </a:rPr>
              <a:t>Trauma and our Students</a:t>
            </a:r>
            <a:endParaRPr sz="2700" b="1" i="0" u="none" strike="noStrike" cap="none">
              <a:solidFill>
                <a:schemeClr val="dk1"/>
              </a:solidFill>
              <a:latin typeface="Arial"/>
              <a:ea typeface="Arial"/>
              <a:cs typeface="Arial"/>
              <a:sym typeface="Arial"/>
            </a:endParaRPr>
          </a:p>
        </p:txBody>
      </p:sp>
      <p:sp>
        <p:nvSpPr>
          <p:cNvPr id="361" name="Google Shape;361;p55"/>
          <p:cNvSpPr txBox="1">
            <a:spLocks noGrp="1"/>
          </p:cNvSpPr>
          <p:nvPr>
            <p:ph type="body" idx="1"/>
          </p:nvPr>
        </p:nvSpPr>
        <p:spPr>
          <a:xfrm>
            <a:off x="1272209" y="1110884"/>
            <a:ext cx="7772399" cy="391831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20000"/>
              </a:lnSpc>
              <a:spcBef>
                <a:spcPts val="0"/>
              </a:spcBef>
              <a:spcAft>
                <a:spcPts val="0"/>
              </a:spcAft>
              <a:buClr>
                <a:schemeClr val="dk2"/>
              </a:buClr>
              <a:buSzPts val="1800"/>
              <a:buFont typeface="Arial"/>
              <a:buChar char="●"/>
            </a:pPr>
            <a:r>
              <a:rPr lang="en-US" sz="1200" b="1" i="0" u="none" strike="noStrike" cap="none">
                <a:solidFill>
                  <a:schemeClr val="dk2"/>
                </a:solidFill>
                <a:latin typeface="Arial"/>
                <a:ea typeface="Arial"/>
                <a:cs typeface="Arial"/>
                <a:sym typeface="Arial"/>
              </a:rPr>
              <a:t>Danger and safety </a:t>
            </a:r>
            <a:r>
              <a:rPr lang="en-US" sz="1200" b="0" i="0" u="none" strike="noStrike" cap="none">
                <a:solidFill>
                  <a:schemeClr val="dk2"/>
                </a:solidFill>
                <a:latin typeface="Arial"/>
                <a:ea typeface="Arial"/>
                <a:cs typeface="Arial"/>
                <a:sym typeface="Arial"/>
              </a:rPr>
              <a:t>are the core concerns of traumatized children even in mostly safe places like school.</a:t>
            </a:r>
            <a:endParaRPr/>
          </a:p>
          <a:p>
            <a:pPr marL="114300" marR="0" lvl="0" indent="0" algn="l" rtl="0">
              <a:lnSpc>
                <a:spcPct val="120000"/>
              </a:lnSpc>
              <a:spcBef>
                <a:spcPts val="0"/>
              </a:spcBef>
              <a:spcAft>
                <a:spcPts val="0"/>
              </a:spcAft>
              <a:buClr>
                <a:schemeClr val="dk2"/>
              </a:buClr>
              <a:buSzPts val="1800"/>
              <a:buFont typeface="Arial"/>
              <a:buNone/>
            </a:pPr>
            <a:r>
              <a:rPr lang="en-US" sz="1200" b="0"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a:p>
            <a:pPr marL="457200" marR="0" lvl="0" indent="-342900" algn="l" rtl="0">
              <a:lnSpc>
                <a:spcPct val="120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Traumatic events outside school can generate </a:t>
            </a:r>
            <a:r>
              <a:rPr lang="en-US" sz="1200" b="1" i="0" u="none" strike="noStrike" cap="none">
                <a:solidFill>
                  <a:srgbClr val="EF8600"/>
                </a:solidFill>
                <a:latin typeface="Arial"/>
                <a:ea typeface="Arial"/>
                <a:cs typeface="Arial"/>
                <a:sym typeface="Arial"/>
              </a:rPr>
              <a:t>distressing reminders</a:t>
            </a:r>
            <a:r>
              <a:rPr lang="en-US" sz="1200" b="0" i="0" u="none" strike="noStrike" cap="none">
                <a:solidFill>
                  <a:srgbClr val="EF8600"/>
                </a:solidFill>
                <a:latin typeface="Arial"/>
                <a:ea typeface="Arial"/>
                <a:cs typeface="Arial"/>
                <a:sym typeface="Arial"/>
              </a:rPr>
              <a:t> in the hallway, in the classroom or anywhere on school grounds that interfere with a student’s ability to regulate their emotions and to learn. </a:t>
            </a:r>
            <a:endParaRPr sz="1200" b="0" i="0" u="none" strike="noStrike" cap="none">
              <a:solidFill>
                <a:srgbClr val="EF8600"/>
              </a:solidFill>
              <a:latin typeface="Arial"/>
              <a:ea typeface="Arial"/>
              <a:cs typeface="Arial"/>
              <a:sym typeface="Arial"/>
            </a:endParaRPr>
          </a:p>
          <a:p>
            <a:pPr marL="457200" marR="0" lvl="0" indent="-228600" algn="l" rtl="0">
              <a:lnSpc>
                <a:spcPct val="120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342900" algn="l" rtl="0">
              <a:lnSpc>
                <a:spcPct val="120000"/>
              </a:lnSpc>
              <a:spcBef>
                <a:spcPts val="0"/>
              </a:spcBef>
              <a:spcAft>
                <a:spcPts val="0"/>
              </a:spcAft>
              <a:buClr>
                <a:schemeClr val="dk2"/>
              </a:buClr>
              <a:buSzPts val="1800"/>
              <a:buFont typeface="Arial"/>
              <a:buChar char="●"/>
            </a:pPr>
            <a:r>
              <a:rPr lang="en-US" sz="1200" b="1" i="0" u="none" strike="noStrike" cap="none">
                <a:solidFill>
                  <a:schemeClr val="dk2"/>
                </a:solidFill>
                <a:latin typeface="Arial"/>
                <a:ea typeface="Arial"/>
                <a:cs typeface="Arial"/>
                <a:sym typeface="Arial"/>
              </a:rPr>
              <a:t>Protective factors</a:t>
            </a:r>
            <a:r>
              <a:rPr lang="en-US" sz="1200" b="0" i="0" u="none" strike="noStrike" cap="none">
                <a:solidFill>
                  <a:schemeClr val="dk2"/>
                </a:solidFill>
                <a:latin typeface="Arial"/>
                <a:ea typeface="Arial"/>
                <a:cs typeface="Arial"/>
                <a:sym typeface="Arial"/>
              </a:rPr>
              <a:t>, such as </a:t>
            </a:r>
            <a:r>
              <a:rPr lang="en-US" sz="1200" b="1" i="0" u="none" strike="noStrike" cap="none">
                <a:solidFill>
                  <a:schemeClr val="dk2"/>
                </a:solidFill>
                <a:latin typeface="Arial"/>
                <a:ea typeface="Arial"/>
                <a:cs typeface="Arial"/>
                <a:sym typeface="Arial"/>
              </a:rPr>
              <a:t>positive relationships </a:t>
            </a:r>
            <a:r>
              <a:rPr lang="en-US" sz="1200" b="0" i="0" u="none" strike="noStrike" cap="none">
                <a:solidFill>
                  <a:schemeClr val="dk2"/>
                </a:solidFill>
                <a:latin typeface="Arial"/>
                <a:ea typeface="Arial"/>
                <a:cs typeface="Arial"/>
                <a:sym typeface="Arial"/>
              </a:rPr>
              <a:t>with teachers and peers  in schools can reduce the adverse impact of trauma </a:t>
            </a:r>
            <a:endParaRPr sz="1200" b="0" i="0" u="none" strike="noStrike" cap="none">
              <a:solidFill>
                <a:schemeClr val="dk2"/>
              </a:solidFill>
              <a:latin typeface="Arial"/>
              <a:ea typeface="Arial"/>
              <a:cs typeface="Arial"/>
              <a:sym typeface="Arial"/>
            </a:endParaRPr>
          </a:p>
          <a:p>
            <a:pPr marL="114300" marR="0" lvl="0" indent="0" algn="l" rtl="0">
              <a:lnSpc>
                <a:spcPct val="120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120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Trauma plays an major role among </a:t>
            </a:r>
            <a:r>
              <a:rPr lang="en-US" sz="1200" b="1" i="0" u="none" strike="noStrike" cap="none">
                <a:solidFill>
                  <a:srgbClr val="EF8600"/>
                </a:solidFill>
                <a:latin typeface="Arial"/>
                <a:ea typeface="Arial"/>
                <a:cs typeface="Arial"/>
                <a:sym typeface="Arial"/>
              </a:rPr>
              <a:t>at risk and special populations</a:t>
            </a:r>
            <a:r>
              <a:rPr lang="en-US" sz="1200" b="0" i="0" u="none" strike="noStrike" cap="none">
                <a:solidFill>
                  <a:srgbClr val="EF8600"/>
                </a:solidFill>
                <a:latin typeface="Arial"/>
                <a:ea typeface="Arial"/>
                <a:cs typeface="Arial"/>
                <a:sym typeface="Arial"/>
              </a:rPr>
              <a:t>:  Children in the Child Welfare and Juvenile Justice Systems, Children in Special Education, LGBTQ Children, Children in Areas of Poverty, Gang Violence and Crime, Children with MH Challenges, etc.</a:t>
            </a:r>
            <a:endParaRPr/>
          </a:p>
          <a:p>
            <a:pPr marL="457200" marR="0" lvl="0" indent="-228600" algn="l" rtl="0">
              <a:lnSpc>
                <a:spcPct val="120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228600" algn="l" rtl="0">
              <a:lnSpc>
                <a:spcPct val="120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228600" algn="l" rtl="0">
              <a:lnSpc>
                <a:spcPct val="120000"/>
              </a:lnSpc>
              <a:spcBef>
                <a:spcPts val="0"/>
              </a:spcBef>
              <a:spcAft>
                <a:spcPts val="0"/>
              </a:spcAft>
              <a:buClr>
                <a:schemeClr val="dk2"/>
              </a:buClr>
              <a:buSzPts val="1800"/>
              <a:buFont typeface="Arial"/>
              <a:buNone/>
            </a:pPr>
            <a:endParaRPr sz="800" b="0" i="0" u="none" strike="noStrike" cap="none">
              <a:solidFill>
                <a:srgbClr val="EF8600"/>
              </a:solidFill>
              <a:latin typeface="Arial"/>
              <a:ea typeface="Arial"/>
              <a:cs typeface="Arial"/>
              <a:sym typeface="Arial"/>
            </a:endParaRPr>
          </a:p>
          <a:p>
            <a:pPr marL="114300" marR="0" lvl="0" indent="0" algn="l" rtl="0">
              <a:lnSpc>
                <a:spcPct val="120000"/>
              </a:lnSpc>
              <a:spcBef>
                <a:spcPts val="0"/>
              </a:spcBef>
              <a:spcAft>
                <a:spcPts val="0"/>
              </a:spcAft>
              <a:buClr>
                <a:schemeClr val="dk2"/>
              </a:buClr>
              <a:buSzPts val="1800"/>
              <a:buFont typeface="Arial"/>
              <a:buNone/>
            </a:pPr>
            <a:r>
              <a:rPr lang="en-US" sz="800" b="0" i="0" u="none" strike="noStrike" cap="none">
                <a:solidFill>
                  <a:srgbClr val="EF8600"/>
                </a:solidFill>
                <a:latin typeface="Arial"/>
                <a:ea typeface="Arial"/>
                <a:cs typeface="Arial"/>
                <a:sym typeface="Arial"/>
              </a:rPr>
              <a:t>							Wong, 2013</a:t>
            </a:r>
            <a:endParaRPr sz="8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1200" b="0"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r>
              <a:rPr lang="en-US" sz="105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1298712" y="362737"/>
            <a:ext cx="7845288" cy="44586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How Trauma Affects Learning</a:t>
            </a:r>
            <a:endParaRPr sz="2520" b="0" i="0" u="none" strike="noStrike" cap="none">
              <a:solidFill>
                <a:schemeClr val="dk1"/>
              </a:solidFill>
              <a:latin typeface="Arial"/>
              <a:ea typeface="Arial"/>
              <a:cs typeface="Arial"/>
              <a:sym typeface="Arial"/>
            </a:endParaRPr>
          </a:p>
        </p:txBody>
      </p:sp>
      <p:sp>
        <p:nvSpPr>
          <p:cNvPr id="367" name="Google Shape;367;p56"/>
          <p:cNvSpPr txBox="1">
            <a:spLocks noGrp="1"/>
          </p:cNvSpPr>
          <p:nvPr>
            <p:ph type="body" idx="1"/>
          </p:nvPr>
        </p:nvSpPr>
        <p:spPr>
          <a:xfrm>
            <a:off x="1398104" y="982413"/>
            <a:ext cx="7434196" cy="3586462"/>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Traumatic stress from adverse childhood experiences can </a:t>
            </a:r>
            <a:r>
              <a:rPr lang="en-US" sz="1530" b="0" i="1" u="none" strike="noStrike" cap="none">
                <a:solidFill>
                  <a:schemeClr val="accent1"/>
                </a:solidFill>
                <a:latin typeface="Arial"/>
                <a:ea typeface="Arial"/>
                <a:cs typeface="Arial"/>
                <a:sym typeface="Arial"/>
              </a:rPr>
              <a:t>undermine the ability to form relationships, regulate emotions, and impair cognitive functions</a:t>
            </a:r>
            <a:r>
              <a:rPr lang="en-US" sz="1530" b="0" i="1" u="none" strike="noStrike" cap="none">
                <a:solidFill>
                  <a:schemeClr val="dk2"/>
                </a:solidFill>
                <a:latin typeface="Arial"/>
                <a:ea typeface="Arial"/>
                <a:cs typeface="Arial"/>
                <a:sym typeface="Arial"/>
              </a:rPr>
              <a:t>. </a:t>
            </a:r>
            <a:endParaRPr sz="1530" b="0" i="1" u="none" strike="noStrike" cap="none">
              <a:solidFill>
                <a:schemeClr val="dk2"/>
              </a:solidFill>
              <a:latin typeface="Arial"/>
              <a:ea typeface="Arial"/>
              <a:cs typeface="Arial"/>
              <a:sym typeface="Arial"/>
            </a:endParaRPr>
          </a:p>
          <a:p>
            <a:pPr marL="457200" marR="0" lvl="0" indent="-228600" algn="l" rtl="0">
              <a:lnSpc>
                <a:spcPct val="105000"/>
              </a:lnSpc>
              <a:spcBef>
                <a:spcPts val="0"/>
              </a:spcBef>
              <a:spcAft>
                <a:spcPts val="0"/>
              </a:spcAft>
              <a:buClr>
                <a:schemeClr val="dk2"/>
              </a:buClr>
              <a:buSzPts val="1800"/>
              <a:buFont typeface="Arial"/>
              <a:buNone/>
            </a:pPr>
            <a:endParaRPr sz="1530" b="0" i="1" u="none" strike="noStrike" cap="none">
              <a:solidFill>
                <a:schemeClr val="dk2"/>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Hyper arousal, intrusion or constriction </a:t>
            </a:r>
            <a:r>
              <a:rPr lang="en-US" sz="1530" b="0" i="1" u="none" strike="noStrike" cap="none">
                <a:solidFill>
                  <a:schemeClr val="accent1"/>
                </a:solidFill>
                <a:latin typeface="Arial"/>
                <a:ea typeface="Arial"/>
                <a:cs typeface="Arial"/>
                <a:sym typeface="Arial"/>
              </a:rPr>
              <a:t>may interfere with processing of verbal/nonverbal and written information</a:t>
            </a:r>
            <a:endParaRPr/>
          </a:p>
          <a:p>
            <a:pPr marL="457200" marR="0" lvl="0" indent="-228600" algn="l" rtl="0">
              <a:lnSpc>
                <a:spcPct val="105000"/>
              </a:lnSpc>
              <a:spcBef>
                <a:spcPts val="0"/>
              </a:spcBef>
              <a:spcAft>
                <a:spcPts val="0"/>
              </a:spcAft>
              <a:buClr>
                <a:schemeClr val="dk2"/>
              </a:buClr>
              <a:buSzPts val="1800"/>
              <a:buFont typeface="Arial"/>
              <a:buNone/>
            </a:pPr>
            <a:endParaRPr sz="1530" b="0" i="1" u="none" strike="noStrike" cap="none">
              <a:solidFill>
                <a:schemeClr val="accent1"/>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1" u="none" strike="noStrike" cap="none">
                <a:solidFill>
                  <a:schemeClr val="accent1"/>
                </a:solidFill>
                <a:latin typeface="Arial"/>
                <a:ea typeface="Arial"/>
                <a:cs typeface="Arial"/>
                <a:sym typeface="Arial"/>
              </a:rPr>
              <a:t>Ability to organize material sequentially may be inhibited </a:t>
            </a:r>
            <a:r>
              <a:rPr lang="en-US" sz="1530" b="0" i="0" u="none" strike="noStrike" cap="none">
                <a:solidFill>
                  <a:schemeClr val="dk2"/>
                </a:solidFill>
                <a:latin typeface="Arial"/>
                <a:ea typeface="Arial"/>
                <a:cs typeface="Arial"/>
                <a:sym typeface="Arial"/>
              </a:rPr>
              <a:t>due to coming from a chaotic environment.</a:t>
            </a:r>
            <a:endParaRPr/>
          </a:p>
          <a:p>
            <a:pPr marL="4572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1" u="none" strike="noStrike" cap="none">
                <a:solidFill>
                  <a:schemeClr val="accent1"/>
                </a:solidFill>
                <a:latin typeface="Arial"/>
                <a:ea typeface="Arial"/>
                <a:cs typeface="Arial"/>
                <a:sym typeface="Arial"/>
              </a:rPr>
              <a:t>Difficulty with classroom transitions</a:t>
            </a:r>
            <a:endParaRPr/>
          </a:p>
          <a:p>
            <a:pPr marL="114300" marR="0" lvl="0" indent="0" algn="l" rtl="0">
              <a:lnSpc>
                <a:spcPct val="105000"/>
              </a:lnSpc>
              <a:spcBef>
                <a:spcPts val="0"/>
              </a:spcBef>
              <a:spcAft>
                <a:spcPts val="0"/>
              </a:spcAft>
              <a:buClr>
                <a:schemeClr val="dk2"/>
              </a:buClr>
              <a:buSzPts val="1800"/>
              <a:buFont typeface="Arial"/>
              <a:buNone/>
            </a:pPr>
            <a:endParaRPr sz="1530" b="0" i="1" u="none" strike="noStrike" cap="none">
              <a:solidFill>
                <a:schemeClr val="accent1"/>
              </a:solidFill>
              <a:latin typeface="Arial"/>
              <a:ea typeface="Arial"/>
              <a:cs typeface="Arial"/>
              <a:sym typeface="Arial"/>
            </a:endParaRPr>
          </a:p>
          <a:p>
            <a:pPr marL="457200" marR="0" lvl="0" indent="-342900" algn="l" rtl="0">
              <a:lnSpc>
                <a:spcPct val="105000"/>
              </a:lnSpc>
              <a:spcBef>
                <a:spcPts val="0"/>
              </a:spcBef>
              <a:spcAft>
                <a:spcPts val="0"/>
              </a:spcAft>
              <a:buClr>
                <a:schemeClr val="dk2"/>
              </a:buClr>
              <a:buSzPts val="1800"/>
              <a:buFont typeface="Arial"/>
              <a:buChar char="●"/>
            </a:pPr>
            <a:r>
              <a:rPr lang="en-US" sz="1530" b="0" i="1" u="none" strike="noStrike" cap="none">
                <a:solidFill>
                  <a:schemeClr val="accent1"/>
                </a:solidFill>
                <a:latin typeface="Arial"/>
                <a:ea typeface="Arial"/>
                <a:cs typeface="Arial"/>
                <a:sym typeface="Arial"/>
              </a:rPr>
              <a:t>Problems with solving from a different point of view, inferring ideas, or working in group/exhibiting empathy </a:t>
            </a:r>
            <a:r>
              <a:rPr lang="en-US" sz="1530" b="0" i="0" u="none" strike="noStrike" cap="none">
                <a:solidFill>
                  <a:schemeClr val="dk2"/>
                </a:solidFill>
                <a:latin typeface="Arial"/>
                <a:ea typeface="Arial"/>
                <a:cs typeface="Arial"/>
                <a:sym typeface="Arial"/>
              </a:rPr>
              <a:t>may result when students do not feel safe expressing a preference. </a:t>
            </a:r>
            <a:endParaRPr/>
          </a:p>
          <a:p>
            <a:pPr marL="4572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1298712" y="317396"/>
            <a:ext cx="7845288" cy="4685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Common Triggers for Traumatized Children</a:t>
            </a:r>
            <a:endParaRPr sz="2520" b="0" i="0" u="none" strike="noStrike" cap="none">
              <a:solidFill>
                <a:schemeClr val="dk1"/>
              </a:solidFill>
              <a:latin typeface="Arial"/>
              <a:ea typeface="Arial"/>
              <a:cs typeface="Arial"/>
              <a:sym typeface="Arial"/>
            </a:endParaRPr>
          </a:p>
        </p:txBody>
      </p:sp>
      <p:sp>
        <p:nvSpPr>
          <p:cNvPr id="373" name="Google Shape;373;p57"/>
          <p:cNvSpPr txBox="1">
            <a:spLocks noGrp="1"/>
          </p:cNvSpPr>
          <p:nvPr>
            <p:ph type="body" idx="1"/>
          </p:nvPr>
        </p:nvSpPr>
        <p:spPr>
          <a:xfrm>
            <a:off x="1298712" y="967299"/>
            <a:ext cx="7845288" cy="360157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Unpredictability or sudden change</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Transition from one setting/activity to another</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Loss of control</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Feelings of vulnerability or rejection</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Confrontation,  authority, or limit setting</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 Loneliness</a:t>
            </a:r>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 Sensory overload (too much stimulation from the environment)</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4" name="Google Shape;374;p57" descr="Image result for depressed adolescen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8"/>
          <p:cNvSpPr txBox="1">
            <a:spLocks noGrp="1"/>
          </p:cNvSpPr>
          <p:nvPr>
            <p:ph type="title"/>
          </p:nvPr>
        </p:nvSpPr>
        <p:spPr>
          <a:xfrm>
            <a:off x="1325217" y="355180"/>
            <a:ext cx="7818783" cy="4307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430" b="1" i="0" u="none" strike="noStrike" cap="none">
                <a:solidFill>
                  <a:schemeClr val="dk1"/>
                </a:solidFill>
                <a:latin typeface="Arial"/>
                <a:ea typeface="Arial"/>
                <a:cs typeface="Arial"/>
                <a:sym typeface="Arial"/>
              </a:rPr>
              <a:t>What might you notice about students?</a:t>
            </a:r>
            <a:endParaRPr/>
          </a:p>
        </p:txBody>
      </p:sp>
      <p:sp>
        <p:nvSpPr>
          <p:cNvPr id="381" name="Google Shape;381;p58"/>
          <p:cNvSpPr txBox="1">
            <a:spLocks noGrp="1"/>
          </p:cNvSpPr>
          <p:nvPr>
            <p:ph type="body" idx="1"/>
          </p:nvPr>
        </p:nvSpPr>
        <p:spPr>
          <a:xfrm>
            <a:off x="1435608" y="989970"/>
            <a:ext cx="3657600" cy="365061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US" sz="1942" b="0" i="0" u="none" strike="noStrike" cap="none">
                <a:solidFill>
                  <a:schemeClr val="dk2"/>
                </a:solidFill>
                <a:latin typeface="Arial"/>
                <a:ea typeface="Arial"/>
                <a:cs typeface="Arial"/>
                <a:sym typeface="Arial"/>
              </a:rPr>
              <a:t>Difficulty with…</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Organization</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Cause and effect</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Taking another’s perspective</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Attentiveness</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Regulating emotions</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Executive functions</a:t>
            </a:r>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Engaging in the curriculum</a:t>
            </a:r>
            <a:endParaRPr sz="1942" b="0" i="0" u="none" strike="noStrike" cap="none">
              <a:solidFill>
                <a:schemeClr val="accent1"/>
              </a:solidFill>
              <a:latin typeface="Arial"/>
              <a:ea typeface="Arial"/>
              <a:cs typeface="Arial"/>
              <a:sym typeface="Arial"/>
            </a:endParaRPr>
          </a:p>
          <a:p>
            <a:pPr marL="342900" marR="0" lvl="0" indent="-342900" algn="l" rtl="0">
              <a:lnSpc>
                <a:spcPct val="11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Transitions</a:t>
            </a:r>
            <a:endParaRPr sz="1942" b="0" i="0" u="none" strike="noStrike" cap="none">
              <a:solidFill>
                <a:schemeClr val="dk2"/>
              </a:solidFill>
              <a:latin typeface="Arial"/>
              <a:ea typeface="Arial"/>
              <a:cs typeface="Arial"/>
              <a:sym typeface="Arial"/>
            </a:endParaRPr>
          </a:p>
        </p:txBody>
      </p:sp>
      <p:pic>
        <p:nvPicPr>
          <p:cNvPr id="382" name="Google Shape;382;p58"/>
          <p:cNvPicPr preferRelativeResize="0">
            <a:picLocks noGrp="1"/>
          </p:cNvPicPr>
          <p:nvPr>
            <p:ph type="body" idx="2"/>
          </p:nvPr>
        </p:nvPicPr>
        <p:blipFill rotWithShape="1">
          <a:blip r:embed="rId3">
            <a:alphaModFix/>
          </a:blip>
          <a:srcRect/>
          <a:stretch/>
        </p:blipFill>
        <p:spPr>
          <a:xfrm>
            <a:off x="5760139" y="1623891"/>
            <a:ext cx="2741612" cy="20562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9"/>
          <p:cNvSpPr txBox="1">
            <a:spLocks noGrp="1"/>
          </p:cNvSpPr>
          <p:nvPr>
            <p:ph type="title"/>
          </p:nvPr>
        </p:nvSpPr>
        <p:spPr>
          <a:xfrm>
            <a:off x="1311965" y="317396"/>
            <a:ext cx="7832035" cy="4609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700" b="1" i="0" u="none" strike="noStrike" cap="none">
                <a:solidFill>
                  <a:schemeClr val="dk1"/>
                </a:solidFill>
                <a:latin typeface="Arial"/>
                <a:ea typeface="Arial"/>
                <a:cs typeface="Arial"/>
                <a:sym typeface="Arial"/>
              </a:rPr>
              <a:t>What might you notice about students?</a:t>
            </a:r>
            <a:endParaRPr/>
          </a:p>
        </p:txBody>
      </p:sp>
      <p:sp>
        <p:nvSpPr>
          <p:cNvPr id="389" name="Google Shape;389;p59"/>
          <p:cNvSpPr txBox="1">
            <a:spLocks noGrp="1"/>
          </p:cNvSpPr>
          <p:nvPr>
            <p:ph type="body" idx="1"/>
          </p:nvPr>
        </p:nvSpPr>
        <p:spPr>
          <a:xfrm>
            <a:off x="2000250" y="1125998"/>
            <a:ext cx="2848356" cy="3514582"/>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Reactivity and impulsivity</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Aggression and defiance</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Withdrawal/avoidance</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Perfectionism</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Repetitive thoughts or comments about death or dying</a:t>
            </a:r>
            <a:endParaRPr sz="1942" b="0" i="0" u="none" strike="noStrike" cap="none">
              <a:solidFill>
                <a:schemeClr val="accent1"/>
              </a:solidFill>
              <a:latin typeface="Arial"/>
              <a:ea typeface="Arial"/>
              <a:cs typeface="Arial"/>
              <a:sym typeface="Arial"/>
            </a:endParaRPr>
          </a:p>
          <a:p>
            <a:pPr marL="457200" marR="0" lvl="0" indent="-228600" algn="l" rtl="0">
              <a:lnSpc>
                <a:spcPct val="105000"/>
              </a:lnSpc>
              <a:spcBef>
                <a:spcPts val="0"/>
              </a:spcBef>
              <a:spcAft>
                <a:spcPts val="0"/>
              </a:spcAft>
              <a:buClr>
                <a:schemeClr val="dk2"/>
              </a:buClr>
              <a:buSzPts val="1800"/>
              <a:buFont typeface="Arial"/>
              <a:buNone/>
            </a:pPr>
            <a:endParaRPr sz="2220" b="0" i="0" u="none" strike="noStrike" cap="none">
              <a:solidFill>
                <a:schemeClr val="dk2"/>
              </a:solidFill>
              <a:latin typeface="Arial"/>
              <a:ea typeface="Arial"/>
              <a:cs typeface="Arial"/>
              <a:sym typeface="Arial"/>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342900" marR="0" lvl="0" indent="-228600" algn="l" rtl="0">
              <a:lnSpc>
                <a:spcPct val="10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
        <p:nvSpPr>
          <p:cNvPr id="390" name="Google Shape;390;p59"/>
          <p:cNvSpPr txBox="1">
            <a:spLocks noGrp="1"/>
          </p:cNvSpPr>
          <p:nvPr>
            <p:ph type="body" idx="2"/>
          </p:nvPr>
        </p:nvSpPr>
        <p:spPr>
          <a:xfrm>
            <a:off x="5095461" y="1125998"/>
            <a:ext cx="3041373" cy="3674602"/>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Non-age appropriate behavior</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Anxiety/worry about safety of self and others</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Poor or changed school performance and attendance</a:t>
            </a:r>
            <a:endParaRPr/>
          </a:p>
          <a:p>
            <a:pPr marL="457200" marR="0" lvl="0" indent="-342900" algn="l" rtl="0">
              <a:lnSpc>
                <a:spcPct val="105000"/>
              </a:lnSpc>
              <a:spcBef>
                <a:spcPts val="0"/>
              </a:spcBef>
              <a:spcAft>
                <a:spcPts val="0"/>
              </a:spcAft>
              <a:buClr>
                <a:schemeClr val="dk2"/>
              </a:buClr>
              <a:buSzPts val="1800"/>
              <a:buFont typeface="Arial"/>
              <a:buChar char="•"/>
            </a:pPr>
            <a:r>
              <a:rPr lang="en-US" sz="1942" b="0" i="0" u="none" strike="noStrike" cap="none">
                <a:solidFill>
                  <a:schemeClr val="accent1"/>
                </a:solidFill>
                <a:latin typeface="Arial"/>
                <a:ea typeface="Arial"/>
                <a:cs typeface="Arial"/>
                <a:sym typeface="Arial"/>
              </a:rPr>
              <a:t>Overly protective of personal space or belongings</a:t>
            </a:r>
            <a:endParaRPr sz="1942" b="0" i="0" u="none" strike="noStrike" cap="none">
              <a:solidFill>
                <a:schemeClr val="accent1"/>
              </a:solidFill>
              <a:latin typeface="Arial"/>
              <a:ea typeface="Arial"/>
              <a:cs typeface="Arial"/>
              <a:sym typeface="Arial"/>
            </a:endParaRPr>
          </a:p>
          <a:p>
            <a:pPr marL="457200" marR="0" lvl="0" indent="-228600" algn="l" rtl="0">
              <a:lnSpc>
                <a:spcPct val="105000"/>
              </a:lnSpc>
              <a:spcBef>
                <a:spcPts val="0"/>
              </a:spcBef>
              <a:spcAft>
                <a:spcPts val="0"/>
              </a:spcAft>
              <a:buClr>
                <a:schemeClr val="dk2"/>
              </a:buClr>
              <a:buSzPts val="1800"/>
              <a:buFont typeface="Arial"/>
              <a:buNone/>
            </a:pPr>
            <a:endParaRPr sz="1942" b="0" i="0" u="none" strike="noStrike" cap="none">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a:spLocks noGrp="1"/>
          </p:cNvSpPr>
          <p:nvPr>
            <p:ph type="title"/>
          </p:nvPr>
        </p:nvSpPr>
        <p:spPr>
          <a:xfrm>
            <a:off x="1259681" y="347623"/>
            <a:ext cx="7884319" cy="62392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Using a “Trauma Lens”</a:t>
            </a:r>
            <a:br>
              <a:rPr lang="en-US" sz="2800" b="0" i="0" u="none" strike="noStrike" cap="none">
                <a:solidFill>
                  <a:schemeClr val="dk1"/>
                </a:solidFill>
                <a:latin typeface="Arial"/>
                <a:ea typeface="Arial"/>
                <a:cs typeface="Arial"/>
                <a:sym typeface="Arial"/>
              </a:rPr>
            </a:br>
            <a:r>
              <a:rPr lang="en-US" sz="2000" b="0" i="1" u="none" strike="noStrike" cap="none">
                <a:solidFill>
                  <a:schemeClr val="dk1"/>
                </a:solidFill>
                <a:latin typeface="Arial"/>
                <a:ea typeface="Arial"/>
                <a:cs typeface="Arial"/>
                <a:sym typeface="Arial"/>
              </a:rPr>
              <a:t>A shift in perspective…</a:t>
            </a:r>
            <a:endParaRPr sz="2000" b="0" i="1" u="none" strike="noStrike" cap="none">
              <a:solidFill>
                <a:schemeClr val="dk1"/>
              </a:solidFill>
              <a:latin typeface="Arial"/>
              <a:ea typeface="Arial"/>
              <a:cs typeface="Arial"/>
              <a:sym typeface="Arial"/>
            </a:endParaRPr>
          </a:p>
        </p:txBody>
      </p:sp>
      <p:sp>
        <p:nvSpPr>
          <p:cNvPr id="396" name="Google Shape;396;p60"/>
          <p:cNvSpPr txBox="1">
            <a:spLocks noGrp="1"/>
          </p:cNvSpPr>
          <p:nvPr>
            <p:ph type="body" idx="1"/>
          </p:nvPr>
        </p:nvSpPr>
        <p:spPr>
          <a:xfrm>
            <a:off x="1331843" y="1833771"/>
            <a:ext cx="7812157" cy="2852528"/>
          </a:xfrm>
          <a:prstGeom prst="rect">
            <a:avLst/>
          </a:prstGeom>
          <a:noFill/>
          <a:ln>
            <a:noFill/>
          </a:ln>
        </p:spPr>
        <p:txBody>
          <a:bodyPr spcFirstLastPara="1" wrap="square" lIns="91425" tIns="91425" rIns="91425" bIns="91425" anchor="t" anchorCtr="0">
            <a:noAutofit/>
          </a:bodyPr>
          <a:lstStyle/>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endParaRPr sz="1485" b="0" i="0" u="none" strike="noStrike" cap="none">
              <a:solidFill>
                <a:schemeClr val="dk2"/>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r>
              <a:rPr lang="en-US" sz="1485" b="0" i="0" u="none" strike="noStrike" cap="none">
                <a:solidFill>
                  <a:schemeClr val="dk2"/>
                </a:solidFill>
                <a:latin typeface="Arial"/>
                <a:ea typeface="Arial"/>
                <a:cs typeface="Arial"/>
                <a:sym typeface="Arial"/>
              </a:rPr>
              <a:t> </a:t>
            </a:r>
            <a:endParaRPr/>
          </a:p>
          <a:p>
            <a:pPr marL="0" marR="0" lvl="0" indent="0" algn="l" rtl="0">
              <a:lnSpc>
                <a:spcPct val="95000"/>
              </a:lnSpc>
              <a:spcBef>
                <a:spcPts val="0"/>
              </a:spcBef>
              <a:spcAft>
                <a:spcPts val="0"/>
              </a:spcAft>
              <a:buClr>
                <a:schemeClr val="dk2"/>
              </a:buClr>
              <a:buSzPts val="1800"/>
              <a:buFont typeface="Arial"/>
              <a:buNone/>
            </a:pPr>
            <a:r>
              <a:rPr lang="en-US" sz="1595" b="0" i="1" u="none" strike="noStrike" cap="none">
                <a:solidFill>
                  <a:srgbClr val="EF8600"/>
                </a:solidFill>
                <a:latin typeface="Arial"/>
                <a:ea typeface="Arial"/>
                <a:cs typeface="Arial"/>
                <a:sym typeface="Arial"/>
              </a:rPr>
              <a:t>“What is wrong with this student?”                  “What has this student been through?”</a:t>
            </a:r>
            <a:endParaRPr/>
          </a:p>
          <a:p>
            <a:pPr marL="0" marR="0" lvl="0" indent="0" algn="l" rtl="0">
              <a:lnSpc>
                <a:spcPct val="95000"/>
              </a:lnSpc>
              <a:spcBef>
                <a:spcPts val="0"/>
              </a:spcBef>
              <a:spcAft>
                <a:spcPts val="0"/>
              </a:spcAft>
              <a:buClr>
                <a:schemeClr val="dk2"/>
              </a:buClr>
              <a:buSzPts val="1800"/>
              <a:buFont typeface="Arial"/>
              <a:buNone/>
            </a:pPr>
            <a:r>
              <a:rPr lang="en-US" sz="1485" b="0" i="1" u="none" strike="noStrike" cap="none">
                <a:solidFill>
                  <a:srgbClr val="EF8600"/>
                </a:solidFill>
                <a:latin typeface="Arial"/>
                <a:ea typeface="Arial"/>
                <a:cs typeface="Arial"/>
                <a:sym typeface="Arial"/>
              </a:rPr>
              <a:t> </a:t>
            </a:r>
            <a:endParaRPr sz="1485" b="0" i="1" u="none" strike="noStrike" cap="none">
              <a:solidFill>
                <a:srgbClr val="EF8600"/>
              </a:solidFill>
              <a:latin typeface="Arial"/>
              <a:ea typeface="Arial"/>
              <a:cs typeface="Arial"/>
              <a:sym typeface="Arial"/>
            </a:endParaRPr>
          </a:p>
          <a:p>
            <a:pPr marL="0" marR="0" lvl="0" indent="0" algn="l" rtl="0">
              <a:lnSpc>
                <a:spcPct val="95000"/>
              </a:lnSpc>
              <a:spcBef>
                <a:spcPts val="0"/>
              </a:spcBef>
              <a:spcAft>
                <a:spcPts val="0"/>
              </a:spcAft>
              <a:buClr>
                <a:schemeClr val="dk2"/>
              </a:buClr>
              <a:buSzPts val="1800"/>
              <a:buFont typeface="Arial"/>
              <a:buNone/>
            </a:pPr>
            <a:r>
              <a:rPr lang="en-US" sz="1485" b="0" i="0" u="none" strike="noStrike" cap="none">
                <a:solidFill>
                  <a:schemeClr val="dk2"/>
                </a:solidFill>
                <a:latin typeface="Arial"/>
                <a:ea typeface="Arial"/>
                <a:cs typeface="Arial"/>
                <a:sym typeface="Arial"/>
              </a:rPr>
              <a:t>                     </a:t>
            </a:r>
            <a:endParaRPr/>
          </a:p>
        </p:txBody>
      </p:sp>
      <p:sp>
        <p:nvSpPr>
          <p:cNvPr id="397" name="Google Shape;397;p60" descr="Image result for perspective"/>
          <p:cNvSpPr/>
          <p:nvPr/>
        </p:nvSpPr>
        <p:spPr>
          <a:xfrm>
            <a:off x="1259681" y="-108347"/>
            <a:ext cx="228600" cy="2286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398" name="Google Shape;398;p60" descr="Image result for perspective"/>
          <p:cNvPicPr preferRelativeResize="0"/>
          <p:nvPr/>
        </p:nvPicPr>
        <p:blipFill rotWithShape="1">
          <a:blip r:embed="rId3">
            <a:alphaModFix/>
          </a:blip>
          <a:srcRect/>
          <a:stretch/>
        </p:blipFill>
        <p:spPr>
          <a:xfrm>
            <a:off x="3551581" y="1378137"/>
            <a:ext cx="3372679" cy="1881898"/>
          </a:xfrm>
          <a:prstGeom prst="rect">
            <a:avLst/>
          </a:prstGeom>
          <a:noFill/>
          <a:ln>
            <a:noFill/>
          </a:ln>
        </p:spPr>
      </p:pic>
      <p:sp>
        <p:nvSpPr>
          <p:cNvPr id="399" name="Google Shape;399;p60"/>
          <p:cNvSpPr/>
          <p:nvPr/>
        </p:nvSpPr>
        <p:spPr>
          <a:xfrm>
            <a:off x="4625009" y="3786639"/>
            <a:ext cx="742121" cy="484632"/>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1258956" y="347623"/>
            <a:ext cx="7885044" cy="10438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Schools Can Support Traumatized Students</a:t>
            </a:r>
            <a:endParaRPr sz="2800" b="1" i="0" u="none" strike="noStrike" cap="none">
              <a:solidFill>
                <a:schemeClr val="dk1"/>
              </a:solidFill>
              <a:latin typeface="Arial"/>
              <a:ea typeface="Arial"/>
              <a:cs typeface="Arial"/>
              <a:sym typeface="Arial"/>
            </a:endParaRPr>
          </a:p>
        </p:txBody>
      </p:sp>
      <p:sp>
        <p:nvSpPr>
          <p:cNvPr id="405" name="Google Shape;405;p61"/>
          <p:cNvSpPr txBox="1">
            <a:spLocks noGrp="1"/>
          </p:cNvSpPr>
          <p:nvPr>
            <p:ph type="body" idx="1"/>
          </p:nvPr>
        </p:nvSpPr>
        <p:spPr>
          <a:xfrm>
            <a:off x="1364974" y="982413"/>
            <a:ext cx="7779026" cy="3609465"/>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Build relationships with struggling students</a:t>
            </a:r>
            <a:endParaRPr/>
          </a:p>
          <a:p>
            <a:pPr marL="3429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accent1"/>
                </a:solidFill>
                <a:latin typeface="Arial"/>
                <a:ea typeface="Arial"/>
                <a:cs typeface="Arial"/>
                <a:sym typeface="Arial"/>
              </a:rPr>
              <a:t>Create a safe and predictable environment with clear, consistent rules</a:t>
            </a:r>
            <a:endParaRPr/>
          </a:p>
          <a:p>
            <a:pPr marL="3429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accent1"/>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Provide opportunities for students to meaningfully participate in class with some control &amp; responsibility</a:t>
            </a:r>
            <a:endParaRPr/>
          </a:p>
          <a:p>
            <a:pPr marL="3429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accent1"/>
                </a:solidFill>
                <a:latin typeface="Arial"/>
                <a:ea typeface="Arial"/>
                <a:cs typeface="Arial"/>
                <a:sym typeface="Arial"/>
              </a:rPr>
              <a:t>Embed mental health into the curriculum</a:t>
            </a:r>
            <a:endParaRPr/>
          </a:p>
          <a:p>
            <a:pPr marL="3429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accent1"/>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Check assumptions, observe, and question</a:t>
            </a:r>
            <a:endParaRPr/>
          </a:p>
          <a:p>
            <a:pPr marL="3429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accent1"/>
                </a:solidFill>
                <a:latin typeface="Arial"/>
                <a:ea typeface="Arial"/>
                <a:cs typeface="Arial"/>
                <a:sym typeface="Arial"/>
              </a:rPr>
              <a:t>Be a model for appropriate behavior and relational skills</a:t>
            </a:r>
            <a:endParaRPr/>
          </a:p>
          <a:p>
            <a:pPr marL="0" marR="0" lvl="0" indent="0" algn="l" rtl="0">
              <a:lnSpc>
                <a:spcPct val="105000"/>
              </a:lnSpc>
              <a:spcBef>
                <a:spcPts val="0"/>
              </a:spcBef>
              <a:spcAft>
                <a:spcPts val="0"/>
              </a:spcAft>
              <a:buClr>
                <a:schemeClr val="dk2"/>
              </a:buClr>
              <a:buSzPts val="1800"/>
              <a:buFont typeface="Arial"/>
              <a:buNone/>
            </a:pPr>
            <a:endParaRPr sz="1530" b="0" i="0" u="none" strike="noStrike" cap="none">
              <a:solidFill>
                <a:schemeClr val="accent1"/>
              </a:solidFill>
              <a:latin typeface="Arial"/>
              <a:ea typeface="Arial"/>
              <a:cs typeface="Arial"/>
              <a:sym typeface="Arial"/>
            </a:endParaRPr>
          </a:p>
          <a:p>
            <a:pPr marL="342900" marR="0" lvl="0" indent="-342900" algn="l" rtl="0">
              <a:lnSpc>
                <a:spcPct val="10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Work with students to create a self-care plan to address triggers</a:t>
            </a:r>
            <a:endParaRPr/>
          </a:p>
          <a:p>
            <a:pPr marL="457200" marR="0" lvl="0" indent="-228600" algn="l" rtl="0">
              <a:lnSpc>
                <a:spcPct val="105000"/>
              </a:lnSpc>
              <a:spcBef>
                <a:spcPts val="0"/>
              </a:spcBef>
              <a:spcAft>
                <a:spcPts val="0"/>
              </a:spcAft>
              <a:buClr>
                <a:schemeClr val="dk2"/>
              </a:buClr>
              <a:buSzPts val="1800"/>
              <a:buFont typeface="Arial"/>
              <a:buNone/>
            </a:pPr>
            <a:endParaRPr sz="1530" b="0" i="0" u="none" strike="noStrike" cap="none">
              <a:solidFill>
                <a:schemeClr val="dk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1292086" y="828261"/>
            <a:ext cx="7878418" cy="18946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rgbClr val="EF8600"/>
                </a:solidFill>
                <a:latin typeface="Arial"/>
                <a:ea typeface="Arial"/>
                <a:cs typeface="Arial"/>
                <a:sym typeface="Arial"/>
              </a:rPr>
              <a:t>How to Respond </a:t>
            </a:r>
            <a:br>
              <a:rPr lang="en-US" sz="2520" b="1" i="0" u="none" strike="noStrike" cap="none">
                <a:solidFill>
                  <a:srgbClr val="EF8600"/>
                </a:solidFill>
                <a:latin typeface="Arial"/>
                <a:ea typeface="Arial"/>
                <a:cs typeface="Arial"/>
                <a:sym typeface="Arial"/>
              </a:rPr>
            </a:br>
            <a:r>
              <a:rPr lang="en-US" sz="2520" b="1" i="0" u="none" strike="noStrike" cap="none">
                <a:solidFill>
                  <a:srgbClr val="EF8600"/>
                </a:solidFill>
                <a:latin typeface="Arial"/>
                <a:ea typeface="Arial"/>
                <a:cs typeface="Arial"/>
                <a:sym typeface="Arial"/>
              </a:rPr>
              <a:t>When a Student Is Triggered…</a:t>
            </a:r>
            <a:endParaRPr sz="2520" b="1" i="0" u="none" strike="noStrike" cap="none">
              <a:solidFill>
                <a:srgbClr val="EF8600"/>
              </a:solidFill>
              <a:latin typeface="Arial"/>
              <a:ea typeface="Arial"/>
              <a:cs typeface="Arial"/>
              <a:sym typeface="Arial"/>
            </a:endParaRPr>
          </a:p>
        </p:txBody>
      </p:sp>
      <p:sp>
        <p:nvSpPr>
          <p:cNvPr id="411" name="Google Shape;411;p62"/>
          <p:cNvSpPr txBox="1">
            <a:spLocks noGrp="1"/>
          </p:cNvSpPr>
          <p:nvPr>
            <p:ph type="body" idx="1"/>
          </p:nvPr>
        </p:nvSpPr>
        <p:spPr>
          <a:xfrm>
            <a:off x="1424609" y="1967948"/>
            <a:ext cx="7719391" cy="2718351"/>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Breathe! Be calm and you will help the student be calm.</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Do not use this as a time to try to change behavior or demand respect.</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Call for help, or ask another person to call.</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Notice your tone of voice and personal space.</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Remember that the student is probably not engaged in the pre-frontal cortex right now!</a:t>
            </a:r>
            <a:endParaRPr/>
          </a:p>
          <a:p>
            <a:pPr marL="61722" marR="0" lvl="0" indent="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3"/>
          <p:cNvSpPr txBox="1">
            <a:spLocks noGrp="1"/>
          </p:cNvSpPr>
          <p:nvPr>
            <p:ph type="title"/>
          </p:nvPr>
        </p:nvSpPr>
        <p:spPr>
          <a:xfrm>
            <a:off x="1325216" y="347624"/>
            <a:ext cx="7818784" cy="4307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Remember….</a:t>
            </a:r>
            <a:endParaRPr sz="2800" b="1" i="0" u="none" strike="noStrike" cap="none">
              <a:solidFill>
                <a:schemeClr val="dk1"/>
              </a:solidFill>
              <a:latin typeface="Arial"/>
              <a:ea typeface="Arial"/>
              <a:cs typeface="Arial"/>
              <a:sym typeface="Arial"/>
            </a:endParaRPr>
          </a:p>
        </p:txBody>
      </p:sp>
      <p:sp>
        <p:nvSpPr>
          <p:cNvPr id="417" name="Google Shape;417;p63"/>
          <p:cNvSpPr txBox="1">
            <a:spLocks noGrp="1"/>
          </p:cNvSpPr>
          <p:nvPr>
            <p:ph type="body" idx="1"/>
          </p:nvPr>
        </p:nvSpPr>
        <p:spPr>
          <a:xfrm>
            <a:off x="1384852" y="1012641"/>
            <a:ext cx="7759148" cy="3556234"/>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rgbClr val="EF8600"/>
                </a:solidFill>
                <a:latin typeface="Arial"/>
                <a:ea typeface="Arial"/>
                <a:cs typeface="Arial"/>
                <a:sym typeface="Arial"/>
              </a:rPr>
              <a:t>Trauma generated behaviors are complex but can be understood and addressed by educators</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rgbClr val="EF8600"/>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A positive teacher student relationship may take an investment of more time with a traumatized child</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rgbClr val="EF8600"/>
                </a:solidFill>
                <a:latin typeface="Arial"/>
                <a:ea typeface="Arial"/>
                <a:cs typeface="Arial"/>
                <a:sym typeface="Arial"/>
              </a:rPr>
              <a:t>Student-teacher trust must be established before the process of teaching and learning can truly begin </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rgbClr val="EF8600"/>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Working with trauma-exposed children can evoke distress in providers that makes it more difficult for them to teach and manage the classroom </a:t>
            </a:r>
            <a:br>
              <a:rPr lang="en-US" sz="1665" b="0" i="0" u="none" strike="noStrike" cap="none">
                <a:solidFill>
                  <a:schemeClr val="dk2"/>
                </a:solidFill>
                <a:latin typeface="Arial"/>
                <a:ea typeface="Arial"/>
                <a:cs typeface="Arial"/>
                <a:sym typeface="Arial"/>
              </a:rPr>
            </a:br>
            <a:r>
              <a:rPr lang="en-US" sz="1665" b="0" i="0" u="none" strike="noStrike" cap="none">
                <a:solidFill>
                  <a:schemeClr val="dk2"/>
                </a:solidFill>
                <a:latin typeface="Arial"/>
                <a:ea typeface="Arial"/>
                <a:cs typeface="Arial"/>
                <a:sym typeface="Arial"/>
              </a:rPr>
              <a:t/>
            </a:r>
            <a:br>
              <a:rPr lang="en-US" sz="1665" b="0" i="0" u="none" strike="noStrike" cap="none">
                <a:solidFill>
                  <a:schemeClr val="dk2"/>
                </a:solidFill>
                <a:latin typeface="Arial"/>
                <a:ea typeface="Arial"/>
                <a:cs typeface="Arial"/>
                <a:sym typeface="Arial"/>
              </a:rPr>
            </a:br>
            <a:r>
              <a:rPr lang="en-US" sz="1665" b="0" i="0" u="none" strike="noStrike" cap="none">
                <a:solidFill>
                  <a:schemeClr val="dk2"/>
                </a:solidFill>
                <a:latin typeface="Arial"/>
                <a:ea typeface="Arial"/>
                <a:cs typeface="Arial"/>
                <a:sym typeface="Arial"/>
              </a:rPr>
              <a:t>							</a:t>
            </a:r>
            <a:r>
              <a:rPr lang="en-US" sz="971" b="0" i="0" u="none" strike="noStrike" cap="none">
                <a:solidFill>
                  <a:schemeClr val="dk2"/>
                </a:solidFill>
                <a:latin typeface="Arial"/>
                <a:ea typeface="Arial"/>
                <a:cs typeface="Arial"/>
                <a:sym typeface="Arial"/>
              </a:rPr>
              <a:t>Wong, 2013</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descr="shonkoffthree_t600x429"/>
          <p:cNvPicPr preferRelativeResize="0">
            <a:picLocks noGrp="1"/>
          </p:cNvPicPr>
          <p:nvPr>
            <p:ph type="body" idx="1"/>
          </p:nvPr>
        </p:nvPicPr>
        <p:blipFill rotWithShape="1">
          <a:blip r:embed="rId3">
            <a:alphaModFix/>
          </a:blip>
          <a:srcRect/>
          <a:stretch/>
        </p:blipFill>
        <p:spPr>
          <a:xfrm>
            <a:off x="2849217" y="831272"/>
            <a:ext cx="4810540" cy="374735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4"/>
          <p:cNvSpPr txBox="1">
            <a:spLocks noGrp="1"/>
          </p:cNvSpPr>
          <p:nvPr>
            <p:ph type="body" idx="2"/>
          </p:nvPr>
        </p:nvSpPr>
        <p:spPr>
          <a:xfrm>
            <a:off x="4286250" y="1143000"/>
            <a:ext cx="3557016" cy="3497580"/>
          </a:xfrm>
          <a:prstGeom prst="rect">
            <a:avLst/>
          </a:prstGeom>
          <a:noFill/>
          <a:ln>
            <a:noFill/>
          </a:ln>
        </p:spPr>
        <p:txBody>
          <a:bodyPr spcFirstLastPara="1" wrap="square" lIns="91425" tIns="91425" rIns="91425" bIns="91425" anchor="t" anchorCtr="0">
            <a:noAutofit/>
          </a:bodyPr>
          <a:lstStyle/>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Individual counseling services</a:t>
            </a:r>
            <a:endParaRPr/>
          </a:p>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rgbClr val="EF8600"/>
                </a:solidFill>
                <a:latin typeface="Arial"/>
                <a:ea typeface="Arial"/>
                <a:cs typeface="Arial"/>
                <a:sym typeface="Arial"/>
              </a:rPr>
              <a:t>Safety/crisis planning</a:t>
            </a:r>
            <a:endParaRPr/>
          </a:p>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Behavior plans</a:t>
            </a:r>
            <a:endParaRPr/>
          </a:p>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rgbClr val="EF8600"/>
                </a:solidFill>
                <a:latin typeface="Arial"/>
                <a:ea typeface="Arial"/>
                <a:cs typeface="Arial"/>
                <a:sym typeface="Arial"/>
              </a:rPr>
              <a:t>Therapeutic &amp; skill-building groups</a:t>
            </a:r>
            <a:endParaRPr/>
          </a:p>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chemeClr val="dk2"/>
                </a:solidFill>
                <a:latin typeface="Arial"/>
                <a:ea typeface="Arial"/>
                <a:cs typeface="Arial"/>
                <a:sym typeface="Arial"/>
              </a:rPr>
              <a:t>Youth development activities</a:t>
            </a:r>
            <a:endParaRPr/>
          </a:p>
          <a:p>
            <a:pPr marL="175022" marR="0" lvl="0" indent="-175022" algn="l" rtl="0">
              <a:lnSpc>
                <a:spcPct val="105000"/>
              </a:lnSpc>
              <a:spcBef>
                <a:spcPts val="900"/>
              </a:spcBef>
              <a:spcAft>
                <a:spcPts val="0"/>
              </a:spcAft>
              <a:buClr>
                <a:schemeClr val="dk2"/>
              </a:buClr>
              <a:buSzPts val="1800"/>
              <a:buFont typeface="Arial"/>
              <a:buChar char="•"/>
            </a:pPr>
            <a:r>
              <a:rPr lang="en-US" sz="1942" b="0" i="0" u="none" strike="noStrike" cap="none">
                <a:solidFill>
                  <a:srgbClr val="EF8600"/>
                </a:solidFill>
                <a:latin typeface="Arial"/>
                <a:ea typeface="Arial"/>
                <a:cs typeface="Arial"/>
                <a:sym typeface="Arial"/>
              </a:rPr>
              <a:t>Case/Care management</a:t>
            </a:r>
            <a:endParaRPr/>
          </a:p>
          <a:p>
            <a:pPr marL="457200" marR="0" lvl="0" indent="-228600" algn="l" rtl="0">
              <a:lnSpc>
                <a:spcPct val="105000"/>
              </a:lnSpc>
              <a:spcBef>
                <a:spcPts val="0"/>
              </a:spcBef>
              <a:spcAft>
                <a:spcPts val="0"/>
              </a:spcAft>
              <a:buClr>
                <a:schemeClr val="dk2"/>
              </a:buClr>
              <a:buSzPts val="1800"/>
              <a:buFont typeface="Arial"/>
              <a:buNone/>
            </a:pPr>
            <a:endParaRPr sz="1942" b="0" i="0" u="none" strike="noStrike" cap="none">
              <a:solidFill>
                <a:schemeClr val="dk2"/>
              </a:solidFill>
              <a:latin typeface="Arial"/>
              <a:ea typeface="Arial"/>
              <a:cs typeface="Arial"/>
              <a:sym typeface="Arial"/>
            </a:endParaRPr>
          </a:p>
        </p:txBody>
      </p:sp>
      <p:sp>
        <p:nvSpPr>
          <p:cNvPr id="424" name="Google Shape;424;p64"/>
          <p:cNvSpPr txBox="1"/>
          <p:nvPr/>
        </p:nvSpPr>
        <p:spPr>
          <a:xfrm>
            <a:off x="1259681" y="321655"/>
            <a:ext cx="7884319" cy="6694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School-Based Mental Health Interventions</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25" name="Google Shape;425;p64" descr="Image result for mental health support"/>
          <p:cNvSpPr/>
          <p:nvPr/>
        </p:nvSpPr>
        <p:spPr>
          <a:xfrm>
            <a:off x="1259681" y="-108347"/>
            <a:ext cx="228600" cy="2286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26" name="Google Shape;426;p64" descr="Image result for mental health support"/>
          <p:cNvSpPr/>
          <p:nvPr/>
        </p:nvSpPr>
        <p:spPr>
          <a:xfrm>
            <a:off x="1373981" y="5953"/>
            <a:ext cx="228600" cy="2286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427" name="Google Shape;427;p64"/>
          <p:cNvPicPr preferRelativeResize="0"/>
          <p:nvPr/>
        </p:nvPicPr>
        <p:blipFill rotWithShape="1">
          <a:blip r:embed="rId3">
            <a:alphaModFix/>
          </a:blip>
          <a:srcRect/>
          <a:stretch/>
        </p:blipFill>
        <p:spPr>
          <a:xfrm>
            <a:off x="1543050" y="1714500"/>
            <a:ext cx="2668615" cy="16573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title"/>
          </p:nvPr>
        </p:nvSpPr>
        <p:spPr>
          <a:xfrm>
            <a:off x="1325217" y="362736"/>
            <a:ext cx="7818783" cy="5063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160" b="1" i="0" u="none" strike="noStrike" cap="none">
                <a:solidFill>
                  <a:schemeClr val="dk1"/>
                </a:solidFill>
                <a:latin typeface="Arial"/>
                <a:ea typeface="Arial"/>
                <a:cs typeface="Arial"/>
                <a:sym typeface="Arial"/>
              </a:rPr>
              <a:t>Examples of Services and Programs</a:t>
            </a:r>
            <a:endParaRPr/>
          </a:p>
        </p:txBody>
      </p:sp>
      <p:sp>
        <p:nvSpPr>
          <p:cNvPr id="434" name="Google Shape;434;p65"/>
          <p:cNvSpPr txBox="1">
            <a:spLocks noGrp="1"/>
          </p:cNvSpPr>
          <p:nvPr>
            <p:ph type="body" idx="1"/>
          </p:nvPr>
        </p:nvSpPr>
        <p:spPr>
          <a:xfrm>
            <a:off x="1828800" y="1012641"/>
            <a:ext cx="2857500" cy="3627939"/>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Psychological First Aid:  Listen Protect Connect</a:t>
            </a:r>
            <a:endParaRPr/>
          </a:p>
          <a:p>
            <a:pPr marL="457200" marR="0" lvl="0" indent="-228600" algn="l" rtl="0">
              <a:lnSpc>
                <a:spcPct val="115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Support to Students Exposed to Trauma (SSET)</a:t>
            </a:r>
            <a:endParaRPr/>
          </a:p>
          <a:p>
            <a:pPr marL="457200" marR="0" lvl="0" indent="-228600" algn="l" rtl="0">
              <a:lnSpc>
                <a:spcPct val="115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PBIS</a:t>
            </a:r>
            <a:endParaRPr/>
          </a:p>
          <a:p>
            <a:pPr marL="457200" marR="0" lvl="0" indent="-228600" algn="l" rtl="0">
              <a:lnSpc>
                <a:spcPct val="115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Restorative Practices</a:t>
            </a:r>
            <a:endParaRPr/>
          </a:p>
          <a:p>
            <a:pPr marL="61722" marR="0" lvl="0" indent="0" algn="l" rtl="0">
              <a:lnSpc>
                <a:spcPct val="115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Range of Activities – Student Interest Groups</a:t>
            </a:r>
            <a:endParaRPr/>
          </a:p>
          <a:p>
            <a:pPr marL="457200" marR="0" lvl="0" indent="-228600" algn="l" rtl="0">
              <a:lnSpc>
                <a:spcPct val="115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Community Internships</a:t>
            </a:r>
            <a:endParaRPr/>
          </a:p>
        </p:txBody>
      </p:sp>
      <p:sp>
        <p:nvSpPr>
          <p:cNvPr id="435" name="Google Shape;435;p65"/>
          <p:cNvSpPr txBox="1">
            <a:spLocks noGrp="1"/>
          </p:cNvSpPr>
          <p:nvPr>
            <p:ph type="body" idx="2"/>
          </p:nvPr>
        </p:nvSpPr>
        <p:spPr>
          <a:xfrm>
            <a:off x="5201478" y="1012641"/>
            <a:ext cx="3664226" cy="3572612"/>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Crisis Intervention</a:t>
            </a:r>
            <a:endParaRPr/>
          </a:p>
          <a:p>
            <a:pPr marL="457200" marR="0" lvl="0" indent="-228600" algn="l" rtl="0">
              <a:lnSpc>
                <a:spcPct val="95000"/>
              </a:lnSpc>
              <a:spcBef>
                <a:spcPts val="0"/>
              </a:spcBef>
              <a:spcAft>
                <a:spcPts val="0"/>
              </a:spcAft>
              <a:buClr>
                <a:schemeClr val="dk2"/>
              </a:buClr>
              <a:buSzPts val="1800"/>
              <a:buFont typeface="Arial"/>
              <a:buNone/>
            </a:pPr>
            <a:endParaRPr sz="1200" b="0" i="0" u="none" strike="noStrike" cap="none">
              <a:solidFill>
                <a:srgbClr val="EF8600"/>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chemeClr val="dk2"/>
                </a:solidFill>
                <a:latin typeface="Arial"/>
                <a:ea typeface="Arial"/>
                <a:cs typeface="Arial"/>
                <a:sym typeface="Arial"/>
              </a:rPr>
              <a:t>Mental Health Services</a:t>
            </a:r>
            <a:endParaRPr/>
          </a:p>
          <a:p>
            <a:pPr marL="61722" marR="0" lvl="0" indent="0" algn="l" rtl="0">
              <a:lnSpc>
                <a:spcPct val="95000"/>
              </a:lnSpc>
              <a:spcBef>
                <a:spcPts val="0"/>
              </a:spcBef>
              <a:spcAft>
                <a:spcPts val="0"/>
              </a:spcAft>
              <a:buClr>
                <a:schemeClr val="dk2"/>
              </a:buClr>
              <a:buSzPts val="1800"/>
              <a:buFont typeface="Arial"/>
              <a:buNone/>
            </a:pPr>
            <a:endParaRPr sz="120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00" b="0" i="0" u="none" strike="noStrike" cap="none">
                <a:solidFill>
                  <a:srgbClr val="EF8600"/>
                </a:solidFill>
                <a:latin typeface="Arial"/>
                <a:ea typeface="Arial"/>
                <a:cs typeface="Arial"/>
                <a:sym typeface="Arial"/>
              </a:rPr>
              <a:t>Threat and Risk Assessment teams  </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Intimidation and Bullying</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Stalking</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Relationship violence</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Weapons possession</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Suicidal behavior</a:t>
            </a:r>
            <a:endParaRPr/>
          </a:p>
          <a:p>
            <a:pPr marL="914400" marR="0" lvl="1" indent="-317500" algn="l" rtl="0">
              <a:lnSpc>
                <a:spcPct val="95000"/>
              </a:lnSpc>
              <a:spcBef>
                <a:spcPts val="1600"/>
              </a:spcBef>
              <a:spcAft>
                <a:spcPts val="0"/>
              </a:spcAft>
              <a:buClr>
                <a:schemeClr val="dk2"/>
              </a:buClr>
              <a:buSzPts val="1400"/>
              <a:buFont typeface="Arial"/>
              <a:buChar char="○"/>
            </a:pPr>
            <a:r>
              <a:rPr lang="en-US" sz="1200" b="0" i="0" u="none" strike="noStrike" cap="none">
                <a:solidFill>
                  <a:srgbClr val="EF8600"/>
                </a:solidFill>
                <a:latin typeface="Arial"/>
                <a:ea typeface="Arial"/>
                <a:cs typeface="Arial"/>
                <a:sym typeface="Arial"/>
              </a:rPr>
              <a:t>Physical Assault   </a:t>
            </a:r>
            <a:endParaRPr sz="1200" b="0" i="0" u="none" strike="noStrike" cap="none">
              <a:solidFill>
                <a:srgbClr val="EF8600"/>
              </a:solidFill>
              <a:latin typeface="Arial"/>
              <a:ea typeface="Arial"/>
              <a:cs typeface="Arial"/>
              <a:sym typeface="Arial"/>
            </a:endParaRPr>
          </a:p>
          <a:p>
            <a:pPr marL="914400" marR="0" lvl="1" indent="-228600" algn="l" rtl="0">
              <a:lnSpc>
                <a:spcPct val="95000"/>
              </a:lnSpc>
              <a:spcBef>
                <a:spcPts val="1600"/>
              </a:spcBef>
              <a:spcAft>
                <a:spcPts val="0"/>
              </a:spcAft>
              <a:buClr>
                <a:schemeClr val="dk2"/>
              </a:buClr>
              <a:buSzPts val="1400"/>
              <a:buFont typeface="Arial"/>
              <a:buNone/>
            </a:pPr>
            <a:endParaRPr sz="1200" b="0" i="0" u="none" strike="noStrike" cap="none">
              <a:solidFill>
                <a:srgbClr val="EF8600"/>
              </a:solidFill>
              <a:latin typeface="Arial"/>
              <a:ea typeface="Arial"/>
              <a:cs typeface="Arial"/>
              <a:sym typeface="Arial"/>
            </a:endParaRPr>
          </a:p>
          <a:p>
            <a:pPr marL="301752" marR="0" lvl="1" indent="0" algn="l" rtl="0">
              <a:lnSpc>
                <a:spcPct val="95000"/>
              </a:lnSpc>
              <a:spcBef>
                <a:spcPts val="1600"/>
              </a:spcBef>
              <a:spcAft>
                <a:spcPts val="0"/>
              </a:spcAft>
              <a:buClr>
                <a:schemeClr val="dk2"/>
              </a:buClr>
              <a:buSzPts val="1400"/>
              <a:buFont typeface="Arial"/>
              <a:buNone/>
            </a:pPr>
            <a:r>
              <a:rPr lang="en-US" sz="1200" b="0" i="0" u="none" strike="noStrike" cap="none">
                <a:solidFill>
                  <a:schemeClr val="dk2"/>
                </a:solidFill>
                <a:latin typeface="Arial"/>
                <a:ea typeface="Arial"/>
                <a:cs typeface="Arial"/>
                <a:sym typeface="Arial"/>
              </a:rPr>
              <a:t> </a:t>
            </a:r>
            <a:endParaRPr/>
          </a:p>
          <a:p>
            <a:pPr marL="301752" marR="0" lvl="1" indent="0" algn="l" rtl="0">
              <a:lnSpc>
                <a:spcPct val="95000"/>
              </a:lnSpc>
              <a:spcBef>
                <a:spcPts val="1600"/>
              </a:spcBef>
              <a:spcAft>
                <a:spcPts val="0"/>
              </a:spcAft>
              <a:buClr>
                <a:schemeClr val="dk2"/>
              </a:buClr>
              <a:buSzPts val="1400"/>
              <a:buFont typeface="Arial"/>
              <a:buNone/>
            </a:pPr>
            <a:r>
              <a:rPr lang="en-US" sz="300" b="0" i="0" u="none" strike="noStrike" cap="none">
                <a:solidFill>
                  <a:schemeClr val="dk2"/>
                </a:solidFill>
                <a:latin typeface="Arial"/>
                <a:ea typeface="Arial"/>
                <a:cs typeface="Arial"/>
                <a:sym typeface="Arial"/>
              </a:rPr>
              <a:t>                                                     Wong, 2013</a:t>
            </a:r>
            <a:endParaRPr/>
          </a:p>
          <a:p>
            <a:pPr marL="457200" marR="0" lvl="0" indent="-228600" algn="l" rtl="0">
              <a:lnSpc>
                <a:spcPct val="95000"/>
              </a:lnSpc>
              <a:spcBef>
                <a:spcPts val="0"/>
              </a:spcBef>
              <a:spcAft>
                <a:spcPts val="0"/>
              </a:spcAft>
              <a:buClr>
                <a:schemeClr val="dk2"/>
              </a:buClr>
              <a:buSzPts val="1800"/>
              <a:buFont typeface="Arial"/>
              <a:buNone/>
            </a:pPr>
            <a:endParaRPr sz="525" b="0" i="0" u="none" strike="noStrike" cap="non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6"/>
          <p:cNvSpPr txBox="1">
            <a:spLocks noGrp="1"/>
          </p:cNvSpPr>
          <p:nvPr>
            <p:ph type="title"/>
          </p:nvPr>
        </p:nvSpPr>
        <p:spPr>
          <a:xfrm>
            <a:off x="1314450" y="362737"/>
            <a:ext cx="7829550" cy="4685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000" b="1" i="0" u="none" strike="noStrike" cap="none">
                <a:solidFill>
                  <a:schemeClr val="dk1"/>
                </a:solidFill>
                <a:latin typeface="Arial"/>
                <a:ea typeface="Arial"/>
                <a:cs typeface="Arial"/>
                <a:sym typeface="Arial"/>
              </a:rPr>
              <a:t>Trauma-Informed Schools Require Broad Partnerships</a:t>
            </a:r>
            <a:endParaRPr sz="2000" b="1" i="0" u="none" strike="noStrike" cap="none">
              <a:solidFill>
                <a:schemeClr val="dk1"/>
              </a:solidFill>
              <a:latin typeface="Arial"/>
              <a:ea typeface="Arial"/>
              <a:cs typeface="Arial"/>
              <a:sym typeface="Arial"/>
            </a:endParaRPr>
          </a:p>
        </p:txBody>
      </p:sp>
      <p:sp>
        <p:nvSpPr>
          <p:cNvPr id="442" name="Google Shape;442;p66"/>
          <p:cNvSpPr txBox="1">
            <a:spLocks noGrp="1"/>
          </p:cNvSpPr>
          <p:nvPr>
            <p:ph type="body" idx="1"/>
          </p:nvPr>
        </p:nvSpPr>
        <p:spPr>
          <a:xfrm>
            <a:off x="3944767" y="1050426"/>
            <a:ext cx="4874555" cy="392162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 partnered approach engages all stakeholders</a:t>
            </a:r>
            <a:br>
              <a:rPr lang="en-US" sz="1800" b="0" i="0" u="none" strike="noStrike" cap="none">
                <a:solidFill>
                  <a:schemeClr val="dk2"/>
                </a:solidFill>
                <a:latin typeface="Arial"/>
                <a:ea typeface="Arial"/>
                <a:cs typeface="Arial"/>
                <a:sym typeface="Arial"/>
              </a:rPr>
            </a:b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Implement components in a manner that fits within each schools’ unique organizational structure and culture</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61722" marR="0" lvl="0" indent="0" algn="r" rtl="0">
              <a:lnSpc>
                <a:spcPct val="115000"/>
              </a:lnSpc>
              <a:spcBef>
                <a:spcPts val="0"/>
              </a:spcBef>
              <a:spcAft>
                <a:spcPts val="0"/>
              </a:spcAft>
              <a:buClr>
                <a:schemeClr val="dk2"/>
              </a:buClr>
              <a:buSzPts val="1800"/>
              <a:buFont typeface="Arial"/>
              <a:buNone/>
            </a:pPr>
            <a:r>
              <a:rPr lang="en-US" sz="900" b="0" i="0" u="none" strike="noStrike" cap="none">
                <a:solidFill>
                  <a:schemeClr val="dk2"/>
                </a:solidFill>
                <a:latin typeface="Arial"/>
                <a:ea typeface="Arial"/>
                <a:cs typeface="Arial"/>
                <a:sym typeface="Arial"/>
              </a:rPr>
              <a:t>Wong, 2013</a:t>
            </a:r>
            <a:endParaRPr/>
          </a:p>
        </p:txBody>
      </p:sp>
      <p:pic>
        <p:nvPicPr>
          <p:cNvPr id="443" name="Google Shape;443;p66" descr="Image result for collaboration"/>
          <p:cNvPicPr preferRelativeResize="0"/>
          <p:nvPr/>
        </p:nvPicPr>
        <p:blipFill rotWithShape="1">
          <a:blip r:embed="rId3">
            <a:alphaModFix/>
          </a:blip>
          <a:srcRect/>
          <a:stretch/>
        </p:blipFill>
        <p:spPr>
          <a:xfrm>
            <a:off x="1427806" y="1309727"/>
            <a:ext cx="2286000" cy="23645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Effect transition="in" filter="fade">
                                      <p:cBhvr>
                                        <p:cTn id="7" dur="500"/>
                                        <p:tgtEl>
                                          <p:spTgt spid="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Effect transition="in" filter="fade">
                                      <p:cBhvr>
                                        <p:cTn id="12" dur="500"/>
                                        <p:tgtEl>
                                          <p:spTgt spid="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Effect transition="in" filter="fade">
                                      <p:cBhvr>
                                        <p:cTn id="17" dur="500"/>
                                        <p:tgtEl>
                                          <p:spTgt spid="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Effect transition="in" filter="fade">
                                      <p:cBhvr>
                                        <p:cTn id="22" dur="500"/>
                                        <p:tgtEl>
                                          <p:spTgt spid="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xEl>
                                              <p:pRg st="4" end="4"/>
                                            </p:txEl>
                                          </p:spTgt>
                                        </p:tgtEl>
                                        <p:attrNameLst>
                                          <p:attrName>style.visibility</p:attrName>
                                        </p:attrNameLst>
                                      </p:cBhvr>
                                      <p:to>
                                        <p:strVal val="visible"/>
                                      </p:to>
                                    </p:set>
                                    <p:animEffect transition="in" filter="fade">
                                      <p:cBhvr>
                                        <p:cTn id="27" dur="500"/>
                                        <p:tgtEl>
                                          <p:spTgt spid="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7"/>
          <p:cNvSpPr txBox="1">
            <a:spLocks noGrp="1"/>
          </p:cNvSpPr>
          <p:nvPr>
            <p:ph type="title"/>
          </p:nvPr>
        </p:nvSpPr>
        <p:spPr>
          <a:xfrm>
            <a:off x="1337592" y="294725"/>
            <a:ext cx="7806408" cy="5138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How Can School Staff Help?</a:t>
            </a:r>
            <a:endParaRPr sz="2800" b="1" i="0" u="none" strike="noStrike" cap="none">
              <a:solidFill>
                <a:schemeClr val="dk1"/>
              </a:solidFill>
              <a:latin typeface="Arial"/>
              <a:ea typeface="Arial"/>
              <a:cs typeface="Arial"/>
              <a:sym typeface="Arial"/>
            </a:endParaRPr>
          </a:p>
        </p:txBody>
      </p:sp>
      <p:sp>
        <p:nvSpPr>
          <p:cNvPr id="449" name="Google Shape;449;p67"/>
          <p:cNvSpPr txBox="1">
            <a:spLocks noGrp="1"/>
          </p:cNvSpPr>
          <p:nvPr>
            <p:ph type="body" idx="1"/>
          </p:nvPr>
        </p:nvSpPr>
        <p:spPr>
          <a:xfrm>
            <a:off x="1277136" y="937071"/>
            <a:ext cx="3438447" cy="3631804"/>
          </a:xfrm>
          <a:prstGeom prst="rect">
            <a:avLst/>
          </a:prstGeom>
          <a:noFill/>
          <a:ln>
            <a:noFill/>
          </a:ln>
        </p:spPr>
        <p:txBody>
          <a:bodyPr spcFirstLastPara="1" wrap="square" lIns="91425" tIns="91425" rIns="91425" bIns="91425" anchor="t" anchorCtr="0">
            <a:noAutofit/>
          </a:bodyPr>
          <a:lstStyle/>
          <a:p>
            <a:pPr marL="139700" marR="0" lvl="0" indent="0" algn="ctr" rtl="0">
              <a:lnSpc>
                <a:spcPct val="115000"/>
              </a:lnSpc>
              <a:spcBef>
                <a:spcPts val="0"/>
              </a:spcBef>
              <a:spcAft>
                <a:spcPts val="0"/>
              </a:spcAft>
              <a:buClr>
                <a:schemeClr val="dk2"/>
              </a:buClr>
              <a:buSzPts val="1400"/>
              <a:buFont typeface="Arial"/>
              <a:buNone/>
            </a:pPr>
            <a:r>
              <a:rPr lang="en-US" sz="1400" b="1" i="0" u="sng" strike="noStrike" cap="none">
                <a:solidFill>
                  <a:schemeClr val="accent1"/>
                </a:solidFill>
                <a:latin typeface="Arial"/>
                <a:ea typeface="Arial"/>
                <a:cs typeface="Arial"/>
                <a:sym typeface="Arial"/>
              </a:rPr>
              <a:t>Entire Classroom</a:t>
            </a:r>
            <a:endParaRPr/>
          </a:p>
          <a:p>
            <a:pPr marL="139700" marR="0" lvl="0" indent="0" algn="ctr" rtl="0">
              <a:lnSpc>
                <a:spcPct val="115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Establish classroom agreements for behavior</a:t>
            </a:r>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 </a:t>
            </a:r>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Provide routines and consistency</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Provide explicit preparation for changes and transitions</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Create time in schedule fo community building, circles, mindfulness</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Give opportunities for expression</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Teach about the power of mindsets</a:t>
            </a:r>
            <a:endParaRPr/>
          </a:p>
          <a:p>
            <a:pPr marL="139700" marR="0" lvl="0" indent="0" algn="l" rtl="0">
              <a:lnSpc>
                <a:spcPct val="115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p:txBody>
      </p:sp>
      <p:sp>
        <p:nvSpPr>
          <p:cNvPr id="450" name="Google Shape;450;p67"/>
          <p:cNvSpPr txBox="1">
            <a:spLocks noGrp="1"/>
          </p:cNvSpPr>
          <p:nvPr>
            <p:ph type="body" idx="2"/>
          </p:nvPr>
        </p:nvSpPr>
        <p:spPr>
          <a:xfrm>
            <a:off x="5146334" y="937071"/>
            <a:ext cx="3944766" cy="3631804"/>
          </a:xfrm>
          <a:prstGeom prst="rect">
            <a:avLst/>
          </a:prstGeom>
          <a:noFill/>
          <a:ln>
            <a:noFill/>
          </a:ln>
        </p:spPr>
        <p:txBody>
          <a:bodyPr spcFirstLastPara="1" wrap="square" lIns="91425" tIns="91425" rIns="91425" bIns="91425" anchor="t" anchorCtr="0">
            <a:noAutofit/>
          </a:bodyPr>
          <a:lstStyle/>
          <a:p>
            <a:pPr marL="139700" marR="0" lvl="0" indent="0" algn="ctr" rtl="0">
              <a:lnSpc>
                <a:spcPct val="115000"/>
              </a:lnSpc>
              <a:spcBef>
                <a:spcPts val="0"/>
              </a:spcBef>
              <a:spcAft>
                <a:spcPts val="0"/>
              </a:spcAft>
              <a:buClr>
                <a:schemeClr val="dk2"/>
              </a:buClr>
              <a:buSzPts val="1400"/>
              <a:buFont typeface="Arial"/>
              <a:buNone/>
            </a:pPr>
            <a:r>
              <a:rPr lang="en-US" sz="1400" b="1" i="0" u="sng" strike="noStrike" cap="none">
                <a:solidFill>
                  <a:schemeClr val="accent1"/>
                </a:solidFill>
                <a:latin typeface="Arial"/>
                <a:ea typeface="Arial"/>
                <a:cs typeface="Arial"/>
                <a:sym typeface="Arial"/>
              </a:rPr>
              <a:t>Individual &amp; Groups of Students</a:t>
            </a:r>
            <a:endParaRPr/>
          </a:p>
          <a:p>
            <a:pPr marL="139700" marR="0" lvl="0" indent="0" algn="ctr" rtl="0">
              <a:lnSpc>
                <a:spcPct val="115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Build 1:1 relationships with struggling students</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3:1 ratio of positive to negative</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Allow students to step outside of the classroom or put their head down</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Use restorative practices language</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Seat students near the front or near you </a:t>
            </a:r>
            <a:endParaRPr/>
          </a:p>
          <a:p>
            <a:pPr marL="457200" marR="0" lvl="0" indent="-228600" algn="l" rtl="0">
              <a:lnSpc>
                <a:spcPct val="115000"/>
              </a:lnSpc>
              <a:spcBef>
                <a:spcPts val="0"/>
              </a:spcBef>
              <a:spcAft>
                <a:spcPts val="0"/>
              </a:spcAft>
              <a:buClr>
                <a:schemeClr val="dk2"/>
              </a:buClr>
              <a:buSzPts val="1400"/>
              <a:buFont typeface="Arial"/>
              <a:buNone/>
            </a:pPr>
            <a:endParaRPr sz="1200" b="0" i="0" u="none" strike="noStrike" cap="none">
              <a:solidFill>
                <a:schemeClr val="dk2"/>
              </a:solidFill>
              <a:latin typeface="Arial"/>
              <a:ea typeface="Arial"/>
              <a:cs typeface="Arial"/>
              <a:sym typeface="Arial"/>
            </a:endParaRPr>
          </a:p>
          <a:p>
            <a:pPr marL="457200" marR="0" lvl="0" indent="-317500" algn="l" rtl="0">
              <a:lnSpc>
                <a:spcPct val="115000"/>
              </a:lnSpc>
              <a:spcBef>
                <a:spcPts val="0"/>
              </a:spcBef>
              <a:spcAft>
                <a:spcPts val="0"/>
              </a:spcAft>
              <a:buClr>
                <a:schemeClr val="dk2"/>
              </a:buClr>
              <a:buSzPts val="1400"/>
              <a:buFont typeface="Arial"/>
              <a:buChar char="•"/>
            </a:pPr>
            <a:r>
              <a:rPr lang="en-US" sz="1200" b="0" i="0" u="none" strike="noStrike" cap="none">
                <a:solidFill>
                  <a:schemeClr val="dk2"/>
                </a:solidFill>
                <a:latin typeface="Arial"/>
                <a:ea typeface="Arial"/>
                <a:cs typeface="Arial"/>
                <a:sym typeface="Arial"/>
              </a:rPr>
              <a:t>Mind-Brain body breaks</a:t>
            </a:r>
            <a:endParaRPr sz="1200" b="0" i="0" u="none" strike="noStrike" cap="none">
              <a:solidFill>
                <a:schemeClr val="dk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8"/>
          <p:cNvSpPr txBox="1">
            <a:spLocks noGrp="1"/>
          </p:cNvSpPr>
          <p:nvPr>
            <p:ph type="title"/>
          </p:nvPr>
        </p:nvSpPr>
        <p:spPr>
          <a:xfrm>
            <a:off x="2219706" y="234268"/>
            <a:ext cx="5623560" cy="62298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Mind-Brain-Body Breaks</a:t>
            </a:r>
            <a:endParaRPr/>
          </a:p>
        </p:txBody>
      </p:sp>
      <p:sp>
        <p:nvSpPr>
          <p:cNvPr id="457" name="Google Shape;457;p68"/>
          <p:cNvSpPr txBox="1">
            <a:spLocks noGrp="1"/>
          </p:cNvSpPr>
          <p:nvPr>
            <p:ph type="body" idx="1"/>
          </p:nvPr>
        </p:nvSpPr>
        <p:spPr>
          <a:xfrm>
            <a:off x="2743200" y="2682744"/>
            <a:ext cx="2486261" cy="1806129"/>
          </a:xfrm>
          <a:prstGeom prst="rect">
            <a:avLst/>
          </a:prstGeom>
          <a:noFill/>
          <a:ln>
            <a:noFill/>
          </a:ln>
        </p:spPr>
        <p:txBody>
          <a:bodyPr spcFirstLastPara="1" wrap="square" lIns="91425" tIns="91425" rIns="91425" bIns="91425" anchor="t" anchorCtr="0">
            <a:noAutofit/>
          </a:bodyPr>
          <a:lstStyle/>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chemeClr val="dk2"/>
                </a:solidFill>
                <a:latin typeface="Arial"/>
                <a:ea typeface="Arial"/>
                <a:cs typeface="Arial"/>
                <a:sym typeface="Arial"/>
              </a:rPr>
              <a:t>Deep breathing </a:t>
            </a:r>
            <a:endParaRPr/>
          </a:p>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rgbClr val="EF8600"/>
                </a:solidFill>
                <a:latin typeface="Arial"/>
                <a:ea typeface="Arial"/>
                <a:cs typeface="Arial"/>
                <a:sym typeface="Arial"/>
              </a:rPr>
              <a:t>Progressive relaxation </a:t>
            </a:r>
            <a:endParaRPr/>
          </a:p>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chemeClr val="dk2"/>
                </a:solidFill>
                <a:latin typeface="Arial"/>
                <a:ea typeface="Arial"/>
                <a:cs typeface="Arial"/>
                <a:sym typeface="Arial"/>
              </a:rPr>
              <a:t>Stretching or Movement</a:t>
            </a:r>
            <a:endParaRPr sz="1785" b="0" i="0" u="none" strike="noStrike" cap="none">
              <a:solidFill>
                <a:schemeClr val="dk2"/>
              </a:solidFill>
              <a:latin typeface="Arial"/>
              <a:ea typeface="Arial"/>
              <a:cs typeface="Arial"/>
              <a:sym typeface="Arial"/>
            </a:endParaRPr>
          </a:p>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rgbClr val="EF8600"/>
                </a:solidFill>
                <a:latin typeface="Arial"/>
                <a:ea typeface="Arial"/>
                <a:cs typeface="Arial"/>
                <a:sym typeface="Arial"/>
              </a:rPr>
              <a:t>Imagery</a:t>
            </a:r>
            <a:endParaRPr/>
          </a:p>
        </p:txBody>
      </p:sp>
      <p:sp>
        <p:nvSpPr>
          <p:cNvPr id="458" name="Google Shape;458;p68"/>
          <p:cNvSpPr txBox="1">
            <a:spLocks noGrp="1"/>
          </p:cNvSpPr>
          <p:nvPr>
            <p:ph type="body" idx="2"/>
          </p:nvPr>
        </p:nvSpPr>
        <p:spPr>
          <a:xfrm>
            <a:off x="5486400" y="2765870"/>
            <a:ext cx="2314064" cy="1531809"/>
          </a:xfrm>
          <a:prstGeom prst="rect">
            <a:avLst/>
          </a:prstGeom>
          <a:noFill/>
          <a:ln>
            <a:noFill/>
          </a:ln>
        </p:spPr>
        <p:txBody>
          <a:bodyPr spcFirstLastPara="1" wrap="square" lIns="91425" tIns="91425" rIns="91425" bIns="91425" anchor="t" anchorCtr="0">
            <a:noAutofit/>
          </a:bodyPr>
          <a:lstStyle/>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chemeClr val="dk2"/>
                </a:solidFill>
                <a:latin typeface="Arial"/>
                <a:ea typeface="Arial"/>
                <a:cs typeface="Arial"/>
                <a:sym typeface="Arial"/>
              </a:rPr>
              <a:t>Mindfulness</a:t>
            </a:r>
            <a:endParaRPr/>
          </a:p>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rgbClr val="EF8600"/>
                </a:solidFill>
                <a:latin typeface="Arial"/>
                <a:ea typeface="Arial"/>
                <a:cs typeface="Arial"/>
                <a:sym typeface="Arial"/>
              </a:rPr>
              <a:t>Quiet Ball</a:t>
            </a:r>
            <a:endParaRPr/>
          </a:p>
          <a:p>
            <a:pPr marL="3429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chemeClr val="dk2"/>
                </a:solidFill>
                <a:latin typeface="Arial"/>
                <a:ea typeface="Arial"/>
                <a:cs typeface="Arial"/>
                <a:sym typeface="Arial"/>
              </a:rPr>
              <a:t>One-minute Dance Party</a:t>
            </a:r>
            <a:endParaRPr/>
          </a:p>
          <a:p>
            <a:pPr marL="457200" marR="0" lvl="0" indent="-342900" algn="l" rtl="0">
              <a:lnSpc>
                <a:spcPct val="95000"/>
              </a:lnSpc>
              <a:spcBef>
                <a:spcPts val="0"/>
              </a:spcBef>
              <a:spcAft>
                <a:spcPts val="0"/>
              </a:spcAft>
              <a:buClr>
                <a:schemeClr val="dk2"/>
              </a:buClr>
              <a:buSzPts val="1800"/>
              <a:buFont typeface="Arial"/>
              <a:buChar char="●"/>
            </a:pPr>
            <a:r>
              <a:rPr lang="en-US" sz="1785" b="0" i="0" u="none" strike="noStrike" cap="none">
                <a:solidFill>
                  <a:srgbClr val="EF8600"/>
                </a:solidFill>
                <a:latin typeface="Arial"/>
                <a:ea typeface="Arial"/>
                <a:cs typeface="Arial"/>
                <a:sym typeface="Arial"/>
              </a:rPr>
              <a:t>Gonoodle.com</a:t>
            </a:r>
            <a:endParaRPr/>
          </a:p>
          <a:p>
            <a:pPr marL="457200" marR="0" lvl="0" indent="-228600" algn="l" rtl="0">
              <a:lnSpc>
                <a:spcPct val="95000"/>
              </a:lnSpc>
              <a:spcBef>
                <a:spcPts val="0"/>
              </a:spcBef>
              <a:spcAft>
                <a:spcPts val="0"/>
              </a:spcAft>
              <a:buClr>
                <a:schemeClr val="dk2"/>
              </a:buClr>
              <a:buSzPts val="1800"/>
              <a:buFont typeface="Arial"/>
              <a:buNone/>
            </a:pPr>
            <a:endParaRPr sz="1785" b="0" i="0" u="none" strike="noStrike" cap="none">
              <a:solidFill>
                <a:schemeClr val="dk2"/>
              </a:solidFill>
              <a:latin typeface="Arial"/>
              <a:ea typeface="Arial"/>
              <a:cs typeface="Arial"/>
              <a:sym typeface="Arial"/>
            </a:endParaRPr>
          </a:p>
        </p:txBody>
      </p:sp>
      <p:sp>
        <p:nvSpPr>
          <p:cNvPr id="459" name="Google Shape;459;p68"/>
          <p:cNvSpPr txBox="1"/>
          <p:nvPr/>
        </p:nvSpPr>
        <p:spPr>
          <a:xfrm>
            <a:off x="2569388" y="4659409"/>
            <a:ext cx="5176562" cy="415498"/>
          </a:xfrm>
          <a:prstGeom prst="rect">
            <a:avLst/>
          </a:prstGeom>
          <a:noFill/>
          <a:ln>
            <a:noFill/>
          </a:ln>
        </p:spPr>
        <p:txBody>
          <a:bodyPr spcFirstLastPara="1" wrap="square" lIns="91425" tIns="45700" rIns="91425" bIns="45700" anchor="t" anchorCtr="0">
            <a:noAutofit/>
          </a:bodyPr>
          <a:lstStyle/>
          <a:p>
            <a:pPr marL="214313" marR="0" lvl="0" indent="-214313" algn="l" rtl="0">
              <a:lnSpc>
                <a:spcPct val="100000"/>
              </a:lnSpc>
              <a:spcBef>
                <a:spcPts val="0"/>
              </a:spcBef>
              <a:spcAft>
                <a:spcPts val="0"/>
              </a:spcAft>
              <a:buClr>
                <a:srgbClr val="000000"/>
              </a:buClr>
              <a:buSzPts val="1050"/>
              <a:buFont typeface="Arial"/>
              <a:buChar char="•"/>
            </a:pPr>
            <a:r>
              <a:rPr lang="en-US" sz="1050" b="0" i="0" u="sng" strike="noStrike" cap="none">
                <a:solidFill>
                  <a:schemeClr val="hlink"/>
                </a:solidFill>
                <a:latin typeface="Arial"/>
                <a:ea typeface="Arial"/>
                <a:cs typeface="Arial"/>
                <a:sym typeface="Arial"/>
                <a:hlinkClick r:id="rId3"/>
              </a:rPr>
              <a:t>www.brainbreaks.blogspot.com</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http://www.coloradoedinitiative.org/resources/teacher-toolbox-activity-breaks/</a:t>
            </a:r>
            <a:endParaRPr/>
          </a:p>
        </p:txBody>
      </p:sp>
      <p:pic>
        <p:nvPicPr>
          <p:cNvPr id="460" name="Google Shape;460;p68" descr="Image result for students meditation"/>
          <p:cNvPicPr preferRelativeResize="0"/>
          <p:nvPr/>
        </p:nvPicPr>
        <p:blipFill rotWithShape="1">
          <a:blip r:embed="rId4">
            <a:alphaModFix/>
          </a:blip>
          <a:srcRect/>
          <a:stretch/>
        </p:blipFill>
        <p:spPr>
          <a:xfrm>
            <a:off x="3031236" y="967754"/>
            <a:ext cx="4000499" cy="154445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69" descr="http://hearts.ucsf.edu/sites/hearts.ucsf.edu/files/wysiwyg/HEARTS%20MTSS%20Triangle%201.12.18.jpg"/>
          <p:cNvPicPr preferRelativeResize="0"/>
          <p:nvPr/>
        </p:nvPicPr>
        <p:blipFill rotWithShape="1">
          <a:blip r:embed="rId3">
            <a:alphaModFix/>
          </a:blip>
          <a:srcRect/>
          <a:stretch/>
        </p:blipFill>
        <p:spPr>
          <a:xfrm>
            <a:off x="2584502" y="986388"/>
            <a:ext cx="4912066" cy="359316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0"/>
          <p:cNvSpPr txBox="1">
            <a:spLocks noGrp="1"/>
          </p:cNvSpPr>
          <p:nvPr>
            <p:ph type="title"/>
          </p:nvPr>
        </p:nvSpPr>
        <p:spPr>
          <a:xfrm>
            <a:off x="1331842" y="355180"/>
            <a:ext cx="7812158" cy="47609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Tips for School Staff</a:t>
            </a:r>
            <a:endParaRPr sz="2800" b="1" i="0" u="none" strike="noStrike" cap="none">
              <a:solidFill>
                <a:schemeClr val="dk1"/>
              </a:solidFill>
              <a:latin typeface="Arial"/>
              <a:ea typeface="Arial"/>
              <a:cs typeface="Arial"/>
              <a:sym typeface="Arial"/>
            </a:endParaRPr>
          </a:p>
        </p:txBody>
      </p:sp>
      <p:sp>
        <p:nvSpPr>
          <p:cNvPr id="471" name="Google Shape;471;p70"/>
          <p:cNvSpPr txBox="1">
            <a:spLocks noGrp="1"/>
          </p:cNvSpPr>
          <p:nvPr>
            <p:ph type="body" idx="1"/>
          </p:nvPr>
        </p:nvSpPr>
        <p:spPr>
          <a:xfrm>
            <a:off x="1331841" y="974856"/>
            <a:ext cx="7745897" cy="3594019"/>
          </a:xfrm>
          <a:prstGeom prst="rect">
            <a:avLst/>
          </a:prstGeom>
          <a:noFill/>
          <a:ln>
            <a:noFill/>
          </a:ln>
        </p:spPr>
        <p:txBody>
          <a:bodyPr spcFirstLastPara="1" wrap="square" lIns="91425" tIns="91425" rIns="91425" bIns="91425" anchor="t" anchorCtr="0">
            <a:noAutofit/>
          </a:bodyPr>
          <a:lstStyle/>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Coordinate efforts with others and make referrals </a:t>
            </a:r>
            <a:endParaRPr/>
          </a:p>
          <a:p>
            <a:pPr marL="130969" marR="0" lvl="0" indent="-16669"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accent1"/>
                </a:solidFill>
                <a:latin typeface="Arial"/>
                <a:ea typeface="Arial"/>
                <a:cs typeface="Arial"/>
                <a:sym typeface="Arial"/>
              </a:rPr>
              <a:t>Let students know you care by listening, empathizing, and providing structure</a:t>
            </a:r>
            <a:endParaRPr/>
          </a:p>
          <a:p>
            <a:pPr marL="130969" marR="0" lvl="0" indent="-16669"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Support and encourage participation in programs at your school that build relationships and student assets</a:t>
            </a:r>
            <a:endParaRPr/>
          </a:p>
          <a:p>
            <a:pPr marL="0" marR="0" lvl="0" indent="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accent1"/>
                </a:solidFill>
                <a:latin typeface="Arial"/>
                <a:ea typeface="Arial"/>
                <a:cs typeface="Arial"/>
                <a:sym typeface="Arial"/>
              </a:rPr>
              <a:t>Offer ways for families to connect to your school</a:t>
            </a:r>
            <a:endParaRPr/>
          </a:p>
          <a:p>
            <a:pPr marL="130969" marR="0" lvl="0" indent="-16669"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dk2"/>
                </a:solidFill>
                <a:latin typeface="Arial"/>
                <a:ea typeface="Arial"/>
                <a:cs typeface="Arial"/>
                <a:sym typeface="Arial"/>
              </a:rPr>
              <a:t>Don’t make promises you can’t keep</a:t>
            </a:r>
            <a:endParaRPr/>
          </a:p>
          <a:p>
            <a:pPr marL="130969" marR="0" lvl="0" indent="-16669"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a:p>
            <a:pPr marL="130969" marR="0" lvl="0" indent="-130969" algn="l" rtl="0">
              <a:lnSpc>
                <a:spcPct val="95000"/>
              </a:lnSpc>
              <a:spcBef>
                <a:spcPts val="0"/>
              </a:spcBef>
              <a:spcAft>
                <a:spcPts val="0"/>
              </a:spcAft>
              <a:buClr>
                <a:schemeClr val="dk2"/>
              </a:buClr>
              <a:buSzPts val="1800"/>
              <a:buFont typeface="Arial"/>
              <a:buChar char="•"/>
            </a:pPr>
            <a:r>
              <a:rPr lang="en-US" sz="1665" b="0" i="0" u="none" strike="noStrike" cap="none">
                <a:solidFill>
                  <a:schemeClr val="accent1"/>
                </a:solidFill>
                <a:latin typeface="Arial"/>
                <a:ea typeface="Arial"/>
                <a:cs typeface="Arial"/>
                <a:sym typeface="Arial"/>
              </a:rPr>
              <a:t>When you become aware of a student who has experienced trauma, ask for help</a:t>
            </a:r>
            <a:endParaRPr/>
          </a:p>
          <a:p>
            <a:pPr marL="457200" marR="0" lvl="0" indent="-228600" algn="l" rtl="0">
              <a:lnSpc>
                <a:spcPct val="95000"/>
              </a:lnSpc>
              <a:spcBef>
                <a:spcPts val="0"/>
              </a:spcBef>
              <a:spcAft>
                <a:spcPts val="0"/>
              </a:spcAft>
              <a:buClr>
                <a:schemeClr val="dk2"/>
              </a:buClr>
              <a:buSzPts val="1800"/>
              <a:buFont typeface="Arial"/>
              <a:buNone/>
            </a:pPr>
            <a:endParaRPr sz="1665" b="0" i="0" u="none" strike="noStrike" cap="none">
              <a:solidFill>
                <a:schemeClr val="dk2"/>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1278836" y="362737"/>
            <a:ext cx="7865164" cy="41563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Secondary Traumatic Stress (STS)</a:t>
            </a:r>
            <a:endParaRPr sz="2520" b="1" i="0" u="none" strike="noStrike" cap="none">
              <a:solidFill>
                <a:schemeClr val="dk1"/>
              </a:solidFill>
              <a:latin typeface="Arial"/>
              <a:ea typeface="Arial"/>
              <a:cs typeface="Arial"/>
              <a:sym typeface="Arial"/>
            </a:endParaRPr>
          </a:p>
        </p:txBody>
      </p:sp>
      <p:sp>
        <p:nvSpPr>
          <p:cNvPr id="477" name="Google Shape;477;p71"/>
          <p:cNvSpPr txBox="1">
            <a:spLocks noGrp="1"/>
          </p:cNvSpPr>
          <p:nvPr>
            <p:ph type="body" idx="1"/>
          </p:nvPr>
        </p:nvSpPr>
        <p:spPr>
          <a:xfrm>
            <a:off x="1278836" y="1103326"/>
            <a:ext cx="4551271" cy="358297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US" sz="1800" b="0" i="0" u="none" strike="noStrike" cap="none">
                <a:solidFill>
                  <a:schemeClr val="dk2"/>
                </a:solidFill>
                <a:latin typeface="Arial"/>
                <a:ea typeface="Arial"/>
                <a:cs typeface="Arial"/>
                <a:sym typeface="Arial"/>
              </a:rPr>
              <a:t>“It is not uncommon for school professionals who have a classroom with one or more students struggling from the effects of trauma to experience symptoms very much like those their students are exhibiting.”</a:t>
            </a:r>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US" sz="800" b="0" i="1" u="none" strike="noStrike" cap="none">
                <a:solidFill>
                  <a:schemeClr val="dk2"/>
                </a:solidFill>
                <a:latin typeface="Arial"/>
                <a:ea typeface="Arial"/>
                <a:cs typeface="Arial"/>
                <a:sym typeface="Arial"/>
              </a:rPr>
              <a:t>               </a:t>
            </a:r>
            <a:endParaRPr/>
          </a:p>
          <a:p>
            <a:pPr marL="0" marR="0" lvl="0" indent="0" algn="l" rtl="0">
              <a:lnSpc>
                <a:spcPct val="115000"/>
              </a:lnSpc>
              <a:spcBef>
                <a:spcPts val="0"/>
              </a:spcBef>
              <a:spcAft>
                <a:spcPts val="0"/>
              </a:spcAft>
              <a:buClr>
                <a:schemeClr val="dk2"/>
              </a:buClr>
              <a:buSzPts val="1800"/>
              <a:buFont typeface="Arial"/>
              <a:buNone/>
            </a:pPr>
            <a:endParaRPr sz="800" b="0" i="1"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800" b="0" i="1"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800" b="0" i="1"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US" sz="800" b="0" i="1" u="none" strike="noStrike" cap="none">
                <a:solidFill>
                  <a:schemeClr val="dk2"/>
                </a:solidFill>
                <a:latin typeface="Arial"/>
                <a:ea typeface="Arial"/>
                <a:cs typeface="Arial"/>
                <a:sym typeface="Arial"/>
              </a:rPr>
              <a:t>               The Heart of Learning and Teaching: Compassion, Resilience, and Academic Success</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78" name="Google Shape;478;p71"/>
          <p:cNvPicPr preferRelativeResize="0"/>
          <p:nvPr/>
        </p:nvPicPr>
        <p:blipFill rotWithShape="1">
          <a:blip r:embed="rId3">
            <a:alphaModFix/>
          </a:blip>
          <a:srcRect/>
          <a:stretch/>
        </p:blipFill>
        <p:spPr>
          <a:xfrm>
            <a:off x="5830107" y="1103326"/>
            <a:ext cx="3313894" cy="316064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a:spLocks noGrp="1"/>
          </p:cNvSpPr>
          <p:nvPr>
            <p:ph type="title"/>
          </p:nvPr>
        </p:nvSpPr>
        <p:spPr>
          <a:xfrm>
            <a:off x="1358348" y="340066"/>
            <a:ext cx="7473952" cy="67765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accent1"/>
                </a:solidFill>
                <a:latin typeface="Arial"/>
                <a:ea typeface="Arial"/>
                <a:cs typeface="Arial"/>
                <a:sym typeface="Arial"/>
              </a:rPr>
              <a:t> </a:t>
            </a:r>
            <a:r>
              <a:rPr lang="en-US" sz="2800" b="1" i="0" u="none" strike="noStrike" cap="none">
                <a:solidFill>
                  <a:schemeClr val="dk1"/>
                </a:solidFill>
                <a:latin typeface="Arial"/>
                <a:ea typeface="Arial"/>
                <a:cs typeface="Arial"/>
                <a:sym typeface="Arial"/>
              </a:rPr>
              <a:t>Early recognition is important!</a:t>
            </a:r>
            <a:br>
              <a:rPr lang="en-US" sz="2800" b="1" i="0" u="none" strike="noStrike" cap="none">
                <a:solidFill>
                  <a:schemeClr val="dk1"/>
                </a:solidFill>
                <a:latin typeface="Arial"/>
                <a:ea typeface="Arial"/>
                <a:cs typeface="Arial"/>
                <a:sym typeface="Arial"/>
              </a:rPr>
            </a:br>
            <a:r>
              <a:rPr lang="en-US" sz="1800" b="1" i="1" u="none" strike="noStrike" cap="none">
                <a:solidFill>
                  <a:schemeClr val="dk1"/>
                </a:solidFill>
                <a:latin typeface="Arial"/>
                <a:ea typeface="Arial"/>
                <a:cs typeface="Arial"/>
                <a:sym typeface="Arial"/>
              </a:rPr>
              <a:t>Compassion Fatigue/Secondary Traumatic Stress</a:t>
            </a:r>
            <a:br>
              <a:rPr lang="en-US" sz="1800" b="1" i="1" u="none" strike="noStrike" cap="none">
                <a:solidFill>
                  <a:schemeClr val="dk1"/>
                </a:solidFill>
                <a:latin typeface="Arial"/>
                <a:ea typeface="Arial"/>
                <a:cs typeface="Arial"/>
                <a:sym typeface="Arial"/>
              </a:rPr>
            </a:br>
            <a:endParaRPr sz="1800" b="1" i="1" u="none" strike="noStrike" cap="none">
              <a:solidFill>
                <a:schemeClr val="dk1"/>
              </a:solidFill>
              <a:latin typeface="Arial"/>
              <a:ea typeface="Arial"/>
              <a:cs typeface="Arial"/>
              <a:sym typeface="Arial"/>
            </a:endParaRPr>
          </a:p>
        </p:txBody>
      </p:sp>
      <p:sp>
        <p:nvSpPr>
          <p:cNvPr id="484" name="Google Shape;484;p72"/>
          <p:cNvSpPr txBox="1">
            <a:spLocks noGrp="1"/>
          </p:cNvSpPr>
          <p:nvPr>
            <p:ph type="body" idx="1"/>
          </p:nvPr>
        </p:nvSpPr>
        <p:spPr>
          <a:xfrm>
            <a:off x="1437861" y="1284694"/>
            <a:ext cx="7805530" cy="3194541"/>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Any educator who works directly with traumatized children and adolescents is vulnerable to the effects of trauma</a:t>
            </a:r>
            <a:endParaRPr/>
          </a:p>
          <a:p>
            <a:pPr marL="11430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You may be even more susceptible to STS if you have:</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Personal exposure to a traumatic event or to individuals who are                                                coping with one</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Direct contact with children's’ traumatic stories</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Are helping others and neglecting yourself</a:t>
            </a:r>
            <a:endParaRPr/>
          </a:p>
          <a:p>
            <a:pPr marL="914400" marR="0" lvl="1" indent="-22860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301752" marR="0" lvl="1" indent="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914400" marR="0" lvl="1" indent="-22860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914400" marR="0" lvl="1" indent="-228600" algn="l" rtl="0">
              <a:lnSpc>
                <a:spcPct val="115000"/>
              </a:lnSpc>
              <a:spcBef>
                <a:spcPts val="16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85" name="Google Shape;485;p72"/>
          <p:cNvPicPr preferRelativeResize="0"/>
          <p:nvPr/>
        </p:nvPicPr>
        <p:blipFill rotWithShape="1">
          <a:blip r:embed="rId3">
            <a:alphaModFix/>
          </a:blip>
          <a:srcRect/>
          <a:stretch/>
        </p:blipFill>
        <p:spPr>
          <a:xfrm>
            <a:off x="7759149" y="2946680"/>
            <a:ext cx="1133164" cy="15960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xfrm>
            <a:off x="1307364" y="340067"/>
            <a:ext cx="7836636" cy="43830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Know the Signs of STS</a:t>
            </a:r>
            <a:endParaRPr/>
          </a:p>
        </p:txBody>
      </p:sp>
      <p:sp>
        <p:nvSpPr>
          <p:cNvPr id="491" name="Google Shape;491;p73"/>
          <p:cNvSpPr txBox="1">
            <a:spLocks noGrp="1"/>
          </p:cNvSpPr>
          <p:nvPr>
            <p:ph type="body" idx="1"/>
          </p:nvPr>
        </p:nvSpPr>
        <p:spPr>
          <a:xfrm>
            <a:off x="1413164" y="1012641"/>
            <a:ext cx="7419136" cy="3657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Emotional</a:t>
            </a:r>
            <a:r>
              <a:rPr lang="en-US" sz="1250" b="0" i="0" u="none" strike="noStrike" cap="none">
                <a:solidFill>
                  <a:schemeClr val="dk2"/>
                </a:solidFill>
                <a:latin typeface="Arial"/>
                <a:ea typeface="Arial"/>
                <a:cs typeface="Arial"/>
                <a:sym typeface="Arial"/>
              </a:rPr>
              <a:t> — feeling numb or detached; feeling overwhelmed or maybe even hopeless.</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Physical</a:t>
            </a:r>
            <a:r>
              <a:rPr lang="en-US" sz="1250" b="0" i="0" u="none" strike="noStrike" cap="none">
                <a:solidFill>
                  <a:schemeClr val="dk2"/>
                </a:solidFill>
                <a:latin typeface="Arial"/>
                <a:ea typeface="Arial"/>
                <a:cs typeface="Arial"/>
                <a:sym typeface="Arial"/>
              </a:rPr>
              <a:t> — having low energy or feeling fatigued.</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Behavioral</a:t>
            </a:r>
            <a:r>
              <a:rPr lang="en-US" sz="1250" b="0" i="0" u="none" strike="noStrike" cap="none">
                <a:solidFill>
                  <a:schemeClr val="dk2"/>
                </a:solidFill>
                <a:latin typeface="Arial"/>
                <a:ea typeface="Arial"/>
                <a:cs typeface="Arial"/>
                <a:sym typeface="Arial"/>
              </a:rPr>
              <a:t> — changing your routine or engaging in self-destructive coping mechanisms.</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Professional</a:t>
            </a:r>
            <a:r>
              <a:rPr lang="en-US" sz="1250" b="0" i="0" u="none" strike="noStrike" cap="none">
                <a:solidFill>
                  <a:schemeClr val="dk2"/>
                </a:solidFill>
                <a:latin typeface="Arial"/>
                <a:ea typeface="Arial"/>
                <a:cs typeface="Arial"/>
                <a:sym typeface="Arial"/>
              </a:rPr>
              <a:t> — experiencing low performance of job tasks and responsibilities; feeling low job morale.</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Cognitive</a:t>
            </a:r>
            <a:r>
              <a:rPr lang="en-US" sz="1250" b="0" i="0" u="none" strike="noStrike" cap="none">
                <a:solidFill>
                  <a:schemeClr val="dk2"/>
                </a:solidFill>
                <a:latin typeface="Arial"/>
                <a:ea typeface="Arial"/>
                <a:cs typeface="Arial"/>
                <a:sym typeface="Arial"/>
              </a:rPr>
              <a:t> — experiencing confusion, diminished concentration, and difficulty with decision making; experiencing trauma imagery, which is seeing events over and over again.</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Spiritual</a:t>
            </a:r>
            <a:r>
              <a:rPr lang="en-US" sz="1250" b="0" i="0" u="none" strike="noStrike" cap="none">
                <a:solidFill>
                  <a:schemeClr val="dk2"/>
                </a:solidFill>
                <a:latin typeface="Arial"/>
                <a:ea typeface="Arial"/>
                <a:cs typeface="Arial"/>
                <a:sym typeface="Arial"/>
              </a:rPr>
              <a:t> — questioning the meaning of life or lacking self-satisfaction.</a:t>
            </a:r>
            <a:endParaRPr/>
          </a:p>
          <a:p>
            <a:pPr marL="457200" marR="0" lvl="0" indent="-228600" algn="l" rtl="0">
              <a:lnSpc>
                <a:spcPct val="95000"/>
              </a:lnSpc>
              <a:spcBef>
                <a:spcPts val="0"/>
              </a:spcBef>
              <a:spcAft>
                <a:spcPts val="0"/>
              </a:spcAft>
              <a:buClr>
                <a:schemeClr val="dk2"/>
              </a:buClr>
              <a:buSzPts val="1800"/>
              <a:buFont typeface="Arial"/>
              <a:buNone/>
            </a:pPr>
            <a:endParaRPr sz="1250" b="0" i="0" u="none" strike="noStrike" cap="none">
              <a:solidFill>
                <a:schemeClr val="dk2"/>
              </a:solidFill>
              <a:latin typeface="Arial"/>
              <a:ea typeface="Arial"/>
              <a:cs typeface="Arial"/>
              <a:sym typeface="Arial"/>
            </a:endParaRPr>
          </a:p>
          <a:p>
            <a:pPr marL="457200" marR="0" lvl="0" indent="-342900" algn="l" rtl="0">
              <a:lnSpc>
                <a:spcPct val="95000"/>
              </a:lnSpc>
              <a:spcBef>
                <a:spcPts val="0"/>
              </a:spcBef>
              <a:spcAft>
                <a:spcPts val="0"/>
              </a:spcAft>
              <a:buClr>
                <a:schemeClr val="dk2"/>
              </a:buClr>
              <a:buSzPts val="1800"/>
              <a:buFont typeface="Arial"/>
              <a:buChar char="●"/>
            </a:pPr>
            <a:r>
              <a:rPr lang="en-US" sz="1250" b="1" i="0" u="none" strike="noStrike" cap="none">
                <a:solidFill>
                  <a:schemeClr val="accent1"/>
                </a:solidFill>
                <a:latin typeface="Arial"/>
                <a:ea typeface="Arial"/>
                <a:cs typeface="Arial"/>
                <a:sym typeface="Arial"/>
              </a:rPr>
              <a:t>Interpersonal</a:t>
            </a:r>
            <a:r>
              <a:rPr lang="en-US" sz="1250" b="0" i="0" u="none" strike="noStrike" cap="none">
                <a:solidFill>
                  <a:schemeClr val="accent1"/>
                </a:solidFill>
                <a:latin typeface="Arial"/>
                <a:ea typeface="Arial"/>
                <a:cs typeface="Arial"/>
                <a:sym typeface="Arial"/>
              </a:rPr>
              <a:t> </a:t>
            </a:r>
            <a:r>
              <a:rPr lang="en-US" sz="1250" b="0" i="0" u="none" strike="noStrike" cap="none">
                <a:solidFill>
                  <a:schemeClr val="dk2"/>
                </a:solidFill>
                <a:latin typeface="Arial"/>
                <a:ea typeface="Arial"/>
                <a:cs typeface="Arial"/>
                <a:sym typeface="Arial"/>
              </a:rPr>
              <a:t>— physically withdrawing or becoming emotionally unavailable to your co-workers or your family.</a:t>
            </a:r>
            <a:endParaRPr/>
          </a:p>
          <a:p>
            <a:pPr marL="457200" marR="0" lvl="0" indent="-228600" algn="l" rtl="0">
              <a:lnSpc>
                <a:spcPct val="95000"/>
              </a:lnSpc>
              <a:spcBef>
                <a:spcPts val="0"/>
              </a:spcBef>
              <a:spcAft>
                <a:spcPts val="0"/>
              </a:spcAft>
              <a:buClr>
                <a:schemeClr val="dk2"/>
              </a:buClr>
              <a:buSzPts val="1800"/>
              <a:buFont typeface="Arial"/>
              <a:buNone/>
            </a:pPr>
            <a:endParaRPr sz="1125" b="0" i="0" u="none" strike="noStrike" cap="non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1605998" y="309838"/>
            <a:ext cx="7226576" cy="108821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Eustress</a:t>
            </a:r>
            <a:r>
              <a:rPr lang="en-US" sz="2520" b="0" i="0" u="none" strike="noStrike" cap="none">
                <a:solidFill>
                  <a:schemeClr val="dk1"/>
                </a:solidFill>
                <a:latin typeface="Arial"/>
                <a:ea typeface="Arial"/>
                <a:cs typeface="Arial"/>
                <a:sym typeface="Arial"/>
              </a:rPr>
              <a:t/>
            </a:r>
            <a:br>
              <a:rPr lang="en-US" sz="2520" b="0" i="0" u="none" strike="noStrike" cap="none">
                <a:solidFill>
                  <a:schemeClr val="dk1"/>
                </a:solidFill>
                <a:latin typeface="Arial"/>
                <a:ea typeface="Arial"/>
                <a:cs typeface="Arial"/>
                <a:sym typeface="Arial"/>
              </a:rPr>
            </a:br>
            <a:r>
              <a:rPr lang="en-US" sz="1485" b="0" i="1" u="none" strike="noStrike" cap="none">
                <a:solidFill>
                  <a:schemeClr val="dk1"/>
                </a:solidFill>
                <a:latin typeface="Arial"/>
                <a:ea typeface="Arial"/>
                <a:cs typeface="Arial"/>
                <a:sym typeface="Arial"/>
              </a:rPr>
              <a:t>(Positive Stress)</a:t>
            </a:r>
            <a:br>
              <a:rPr lang="en-US" sz="1485" b="0" i="1" u="none" strike="noStrike" cap="none">
                <a:solidFill>
                  <a:schemeClr val="dk1"/>
                </a:solidFill>
                <a:latin typeface="Arial"/>
                <a:ea typeface="Arial"/>
                <a:cs typeface="Arial"/>
                <a:sym typeface="Arial"/>
              </a:rPr>
            </a:br>
            <a:r>
              <a:rPr lang="en-US" sz="1485" b="0" i="1" u="none" strike="noStrike" cap="none">
                <a:solidFill>
                  <a:schemeClr val="dk1"/>
                </a:solidFill>
                <a:latin typeface="Arial"/>
                <a:ea typeface="Arial"/>
                <a:cs typeface="Arial"/>
                <a:sym typeface="Arial"/>
              </a:rPr>
              <a:t/>
            </a:r>
            <a:br>
              <a:rPr lang="en-US" sz="1485" b="0" i="1" u="none" strike="noStrike" cap="none">
                <a:solidFill>
                  <a:schemeClr val="dk1"/>
                </a:solidFill>
                <a:latin typeface="Arial"/>
                <a:ea typeface="Arial"/>
                <a:cs typeface="Arial"/>
                <a:sym typeface="Arial"/>
              </a:rPr>
            </a:br>
            <a:r>
              <a:rPr lang="en-US" sz="1440" b="0" i="0" u="none" strike="noStrike" cap="none">
                <a:solidFill>
                  <a:schemeClr val="dk1"/>
                </a:solidFill>
                <a:latin typeface="Arial"/>
                <a:ea typeface="Arial"/>
                <a:cs typeface="Arial"/>
                <a:sym typeface="Arial"/>
              </a:rPr>
              <a:t>Stressful, but </a:t>
            </a:r>
            <a:r>
              <a:rPr lang="en-US" sz="1440" b="0" i="1" u="none" strike="noStrike" cap="none">
                <a:solidFill>
                  <a:schemeClr val="accent5"/>
                </a:solidFill>
                <a:latin typeface="Arial"/>
                <a:ea typeface="Arial"/>
                <a:cs typeface="Arial"/>
                <a:sym typeface="Arial"/>
              </a:rPr>
              <a:t>primarily positive experiences</a:t>
            </a:r>
            <a:r>
              <a:rPr lang="en-US" sz="1440" b="0" i="0" u="none" strike="noStrike" cap="none">
                <a:solidFill>
                  <a:schemeClr val="dk1"/>
                </a:solidFill>
                <a:latin typeface="Arial"/>
                <a:ea typeface="Arial"/>
                <a:cs typeface="Arial"/>
                <a:sym typeface="Arial"/>
              </a:rPr>
              <a:t>.  Short term, motivates and focuses energy.  Experience is within our coping abilities, feels exciting and improves performance</a:t>
            </a:r>
            <a:br>
              <a:rPr lang="en-US" sz="1440" b="0" i="0" u="none" strike="noStrike" cap="none">
                <a:solidFill>
                  <a:schemeClr val="dk1"/>
                </a:solidFill>
                <a:latin typeface="Arial"/>
                <a:ea typeface="Arial"/>
                <a:cs typeface="Arial"/>
                <a:sym typeface="Arial"/>
              </a:rPr>
            </a:br>
            <a:endParaRPr sz="1440" b="0" i="1" u="none" strike="noStrike" cap="none">
              <a:solidFill>
                <a:schemeClr val="dk1"/>
              </a:solidFill>
              <a:latin typeface="Arial"/>
              <a:ea typeface="Arial"/>
              <a:cs typeface="Arial"/>
              <a:sym typeface="Arial"/>
            </a:endParaRPr>
          </a:p>
        </p:txBody>
      </p:sp>
      <p:sp>
        <p:nvSpPr>
          <p:cNvPr id="107" name="Google Shape;107;p20"/>
          <p:cNvSpPr txBox="1">
            <a:spLocks noGrp="1"/>
          </p:cNvSpPr>
          <p:nvPr>
            <p:ph type="body" idx="1"/>
          </p:nvPr>
        </p:nvSpPr>
        <p:spPr>
          <a:xfrm>
            <a:off x="1517373" y="1806129"/>
            <a:ext cx="7188319" cy="2762746"/>
          </a:xfrm>
          <a:prstGeom prst="rect">
            <a:avLst/>
          </a:prstGeom>
          <a:noFill/>
          <a:ln>
            <a:noFill/>
          </a:ln>
        </p:spPr>
        <p:txBody>
          <a:bodyPr spcFirstLastPara="1" wrap="square" lIns="91425" tIns="91425" rIns="91425" bIns="91425" anchor="t" anchorCtr="0">
            <a:noAutofit/>
          </a:bodyPr>
          <a:lstStyle/>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Receiving a promotion or raise at work</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Starting a new job</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Marriage</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Buying a home</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Having a child</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Moving</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Taking a vacation</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Holiday seasons</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Retiring</a:t>
            </a:r>
            <a:endParaRPr/>
          </a:p>
          <a:p>
            <a:pPr marL="914400" marR="0" lvl="1" indent="-317500" algn="l" rtl="0">
              <a:lnSpc>
                <a:spcPct val="100000"/>
              </a:lnSpc>
              <a:spcBef>
                <a:spcPts val="1600"/>
              </a:spcBef>
              <a:spcAft>
                <a:spcPts val="0"/>
              </a:spcAft>
              <a:buClr>
                <a:schemeClr val="dk2"/>
              </a:buClr>
              <a:buSzPts val="1400"/>
              <a:buFont typeface="Arial"/>
              <a:buChar char="•"/>
            </a:pPr>
            <a:r>
              <a:rPr lang="en-US" sz="1397" b="0" i="0" u="none" strike="noStrike" cap="none">
                <a:solidFill>
                  <a:schemeClr val="dk2"/>
                </a:solidFill>
                <a:latin typeface="Arial"/>
                <a:ea typeface="Arial"/>
                <a:cs typeface="Arial"/>
                <a:sym typeface="Arial"/>
              </a:rPr>
              <a:t>Taking educational classes or learning a new hobby</a:t>
            </a:r>
            <a:endParaRPr/>
          </a:p>
          <a:p>
            <a:pPr marL="457200" marR="0" lvl="0" indent="-228600" algn="l" rtl="0">
              <a:lnSpc>
                <a:spcPct val="95000"/>
              </a:lnSpc>
              <a:spcBef>
                <a:spcPts val="0"/>
              </a:spcBef>
              <a:spcAft>
                <a:spcPts val="0"/>
              </a:spcAft>
              <a:buClr>
                <a:schemeClr val="dk2"/>
              </a:buClr>
              <a:buSzPts val="1800"/>
              <a:buFont typeface="Arial"/>
              <a:buNone/>
            </a:pPr>
            <a:endParaRPr sz="1397" b="0" i="0" u="none" strike="noStrike" cap="none">
              <a:solidFill>
                <a:schemeClr val="dk2"/>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585" b="0" i="0" u="none" strike="noStrike" cap="none">
              <a:solidFill>
                <a:schemeClr val="dk2"/>
              </a:solidFill>
              <a:latin typeface="Arial"/>
              <a:ea typeface="Arial"/>
              <a:cs typeface="Arial"/>
              <a:sym typeface="Arial"/>
            </a:endParaRPr>
          </a:p>
        </p:txBody>
      </p:sp>
      <p:pic>
        <p:nvPicPr>
          <p:cNvPr id="108" name="Google Shape;108;p20" descr="Image result for new baby"/>
          <p:cNvPicPr preferRelativeResize="0"/>
          <p:nvPr/>
        </p:nvPicPr>
        <p:blipFill rotWithShape="1">
          <a:blip r:embed="rId3">
            <a:alphaModFix/>
          </a:blip>
          <a:srcRect/>
          <a:stretch/>
        </p:blipFill>
        <p:spPr>
          <a:xfrm>
            <a:off x="1378226" y="4071919"/>
            <a:ext cx="805898" cy="496956"/>
          </a:xfrm>
          <a:prstGeom prst="rect">
            <a:avLst/>
          </a:prstGeom>
          <a:noFill/>
          <a:ln>
            <a:noFill/>
          </a:ln>
        </p:spPr>
      </p:pic>
      <p:pic>
        <p:nvPicPr>
          <p:cNvPr id="109" name="Google Shape;109;p20" descr="Image result for moving to a new house"/>
          <p:cNvPicPr preferRelativeResize="0"/>
          <p:nvPr/>
        </p:nvPicPr>
        <p:blipFill rotWithShape="1">
          <a:blip r:embed="rId4">
            <a:alphaModFix/>
          </a:blip>
          <a:srcRect/>
          <a:stretch/>
        </p:blipFill>
        <p:spPr>
          <a:xfrm>
            <a:off x="7330937" y="1905568"/>
            <a:ext cx="1223341" cy="880132"/>
          </a:xfrm>
          <a:prstGeom prst="rect">
            <a:avLst/>
          </a:prstGeom>
          <a:noFill/>
          <a:ln>
            <a:noFill/>
          </a:ln>
        </p:spPr>
      </p:pic>
      <p:pic>
        <p:nvPicPr>
          <p:cNvPr id="110" name="Google Shape;110;p20" descr="Image result for holiday season stress"/>
          <p:cNvPicPr preferRelativeResize="0"/>
          <p:nvPr/>
        </p:nvPicPr>
        <p:blipFill rotWithShape="1">
          <a:blip r:embed="rId5">
            <a:alphaModFix/>
          </a:blip>
          <a:srcRect/>
          <a:stretch/>
        </p:blipFill>
        <p:spPr>
          <a:xfrm>
            <a:off x="4267199" y="3504062"/>
            <a:ext cx="1200564" cy="93426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1318590" y="317395"/>
            <a:ext cx="7825410" cy="4836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2"/>
                </a:solidFill>
                <a:latin typeface="Arial"/>
                <a:ea typeface="Arial"/>
                <a:cs typeface="Arial"/>
                <a:sym typeface="Arial"/>
              </a:rPr>
              <a:t>Managing STS</a:t>
            </a:r>
            <a:endParaRPr sz="2800" b="1" i="0" u="none" strike="noStrike" cap="none">
              <a:solidFill>
                <a:schemeClr val="dk2"/>
              </a:solidFill>
              <a:latin typeface="Arial"/>
              <a:ea typeface="Arial"/>
              <a:cs typeface="Arial"/>
              <a:sym typeface="Arial"/>
            </a:endParaRPr>
          </a:p>
        </p:txBody>
      </p:sp>
      <p:sp>
        <p:nvSpPr>
          <p:cNvPr id="497" name="Google Shape;497;p74"/>
          <p:cNvSpPr txBox="1">
            <a:spLocks noGrp="1"/>
          </p:cNvSpPr>
          <p:nvPr>
            <p:ph type="body" idx="1"/>
          </p:nvPr>
        </p:nvSpPr>
        <p:spPr>
          <a:xfrm>
            <a:off x="1318591" y="884172"/>
            <a:ext cx="7771222" cy="4087878"/>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Don’t go it alone</a:t>
            </a:r>
            <a:endParaRPr/>
          </a:p>
          <a:p>
            <a:pPr marL="914400" marR="0" lvl="1" indent="-317500" algn="l" rtl="0">
              <a:lnSpc>
                <a:spcPct val="11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Guard against isolation, work in teams, talk with others</a:t>
            </a:r>
            <a:endParaRPr/>
          </a:p>
          <a:p>
            <a:pPr marL="61722"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Address your own traumas</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Seek professional help if symptoms last longer than 2-3 weeks</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STS Happens!</a:t>
            </a:r>
            <a:endParaRPr sz="1800" b="0" i="0" u="none" strike="noStrike" cap="none">
              <a:solidFill>
                <a:schemeClr val="dk2"/>
              </a:solidFill>
              <a:latin typeface="Arial"/>
              <a:ea typeface="Arial"/>
              <a:cs typeface="Arial"/>
              <a:sym typeface="Arial"/>
            </a:endParaRPr>
          </a:p>
          <a:p>
            <a:pPr marL="962406" marR="0" lvl="4" indent="-285750" algn="l" rtl="0">
              <a:lnSpc>
                <a:spcPct val="115000"/>
              </a:lnSpc>
              <a:spcBef>
                <a:spcPts val="450"/>
              </a:spcBef>
              <a:spcAft>
                <a:spcPts val="0"/>
              </a:spcAft>
              <a:buClr>
                <a:schemeClr val="dk2"/>
              </a:buClr>
              <a:buSzPts val="1440"/>
              <a:buFont typeface="Arial"/>
              <a:buChar char="○"/>
            </a:pPr>
            <a:r>
              <a:rPr lang="en-US" sz="1800" b="0" i="0" u="none" strike="noStrike" cap="none">
                <a:solidFill>
                  <a:schemeClr val="dk2"/>
                </a:solidFill>
                <a:latin typeface="Arial"/>
                <a:ea typeface="Arial"/>
                <a:cs typeface="Arial"/>
                <a:sym typeface="Arial"/>
              </a:rPr>
              <a:t>It’s an occupational hazard, and not a failing on your part</a:t>
            </a:r>
            <a:endParaRPr/>
          </a:p>
          <a:p>
            <a:pPr marL="457200" marR="0" lvl="0" indent="-22860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title"/>
          </p:nvPr>
        </p:nvSpPr>
        <p:spPr>
          <a:xfrm>
            <a:off x="1292086" y="309838"/>
            <a:ext cx="7851914" cy="7078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2"/>
                </a:solidFill>
                <a:latin typeface="Arial"/>
                <a:ea typeface="Arial"/>
                <a:cs typeface="Arial"/>
                <a:sym typeface="Arial"/>
              </a:rPr>
              <a:t>Practice Self Care</a:t>
            </a:r>
            <a:endParaRPr sz="2800" b="1" i="0" u="none" strike="noStrike" cap="none">
              <a:solidFill>
                <a:schemeClr val="dk2"/>
              </a:solidFill>
              <a:latin typeface="Arial"/>
              <a:ea typeface="Arial"/>
              <a:cs typeface="Arial"/>
              <a:sym typeface="Arial"/>
            </a:endParaRPr>
          </a:p>
        </p:txBody>
      </p:sp>
      <p:sp>
        <p:nvSpPr>
          <p:cNvPr id="503" name="Google Shape;503;p75"/>
          <p:cNvSpPr txBox="1">
            <a:spLocks noGrp="1"/>
          </p:cNvSpPr>
          <p:nvPr>
            <p:ph type="body" idx="1"/>
          </p:nvPr>
        </p:nvSpPr>
        <p:spPr>
          <a:xfrm>
            <a:off x="1338470" y="929514"/>
            <a:ext cx="7493830" cy="3543095"/>
          </a:xfrm>
          <a:prstGeom prst="rect">
            <a:avLst/>
          </a:prstGeom>
          <a:noFill/>
          <a:ln>
            <a:noFill/>
          </a:ln>
        </p:spPr>
        <p:txBody>
          <a:bodyPr spcFirstLastPara="1" wrap="square" lIns="91425" tIns="91425" rIns="91425" bIns="91425" anchor="t" anchorCtr="0">
            <a:noAutofit/>
          </a:bodyPr>
          <a:lstStyle/>
          <a:p>
            <a:pPr marL="457200" marR="0" lvl="0" indent="-342900" algn="l" rtl="0">
              <a:lnSpc>
                <a:spcPct val="95000"/>
              </a:lnSpc>
              <a:spcBef>
                <a:spcPts val="0"/>
              </a:spcBef>
              <a:spcAft>
                <a:spcPts val="0"/>
              </a:spcAft>
              <a:buClr>
                <a:schemeClr val="dk2"/>
              </a:buClr>
              <a:buSzPts val="1800"/>
              <a:buFont typeface="Arial"/>
              <a:buChar char="●"/>
            </a:pPr>
            <a:r>
              <a:rPr lang="en-US" sz="1530" b="0" i="0" u="none" strike="noStrike" cap="none">
                <a:solidFill>
                  <a:schemeClr val="dk2"/>
                </a:solidFill>
                <a:latin typeface="Arial"/>
                <a:ea typeface="Arial"/>
                <a:cs typeface="Arial"/>
                <a:sym typeface="Arial"/>
              </a:rPr>
              <a:t>Your work is not the only activity that defines you!</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Spend time with those who are not experiencing trauma, both                                             adults and youth</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Eat well</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Exercise (yoga &amp; meditation are useful)</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Do what makes you happy</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Take a break during the workday, even if it’s only a 5 minute walk (deep breathing is a great break!)</a:t>
            </a:r>
            <a:endParaRPr/>
          </a:p>
          <a:p>
            <a:pPr marL="914400" marR="0" lvl="1"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Crying is ok….</a:t>
            </a:r>
            <a:endParaRPr/>
          </a:p>
          <a:p>
            <a:pPr marL="1371600" marR="0" lvl="2" indent="-317500" algn="l" rtl="0">
              <a:lnSpc>
                <a:spcPct val="95000"/>
              </a:lnSpc>
              <a:spcBef>
                <a:spcPts val="1600"/>
              </a:spcBef>
              <a:spcAft>
                <a:spcPts val="0"/>
              </a:spcAft>
              <a:buClr>
                <a:schemeClr val="dk2"/>
              </a:buClr>
              <a:buSzPts val="1400"/>
              <a:buFont typeface="Arial"/>
              <a:buChar char="■"/>
            </a:pPr>
            <a:r>
              <a:rPr lang="en-US" sz="1190" b="0" i="0" u="none" strike="noStrike" cap="none">
                <a:solidFill>
                  <a:schemeClr val="dk2"/>
                </a:solidFill>
                <a:latin typeface="Arial"/>
                <a:ea typeface="Arial"/>
                <a:cs typeface="Arial"/>
                <a:sym typeface="Arial"/>
              </a:rPr>
              <a:t>But find things to laugh about too</a:t>
            </a:r>
            <a:endParaRPr sz="1190" b="0" i="0" u="none" strike="noStrike" cap="none">
              <a:solidFill>
                <a:schemeClr val="dk2"/>
              </a:solidFill>
              <a:latin typeface="Arial"/>
              <a:ea typeface="Arial"/>
              <a:cs typeface="Arial"/>
              <a:sym typeface="Arial"/>
            </a:endParaRPr>
          </a:p>
        </p:txBody>
      </p:sp>
      <p:pic>
        <p:nvPicPr>
          <p:cNvPr id="504" name="Google Shape;504;p75"/>
          <p:cNvPicPr preferRelativeResize="0"/>
          <p:nvPr/>
        </p:nvPicPr>
        <p:blipFill rotWithShape="1">
          <a:blip r:embed="rId3">
            <a:alphaModFix/>
          </a:blip>
          <a:srcRect/>
          <a:stretch/>
        </p:blipFill>
        <p:spPr>
          <a:xfrm>
            <a:off x="6726794" y="1148833"/>
            <a:ext cx="1740086" cy="1533450"/>
          </a:xfrm>
          <a:prstGeom prst="rect">
            <a:avLst/>
          </a:prstGeom>
          <a:noFill/>
          <a:ln>
            <a:noFill/>
          </a:ln>
        </p:spPr>
      </p:pic>
      <p:cxnSp>
        <p:nvCxnSpPr>
          <p:cNvPr id="505" name="Google Shape;505;p75"/>
          <p:cNvCxnSpPr/>
          <p:nvPr/>
        </p:nvCxnSpPr>
        <p:spPr>
          <a:xfrm rot="10800000" flipH="1">
            <a:off x="3778512" y="1715445"/>
            <a:ext cx="2901898" cy="15114"/>
          </a:xfrm>
          <a:prstGeom prst="straightConnector1">
            <a:avLst/>
          </a:prstGeom>
          <a:noFill/>
          <a:ln w="9525" cap="flat" cmpd="sng">
            <a:solidFill>
              <a:srgbClr val="FDA739"/>
            </a:solidFill>
            <a:prstDash val="solid"/>
            <a:round/>
            <a:headEnd type="none" w="sm" len="sm"/>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6"/>
          <p:cNvSpPr txBox="1">
            <a:spLocks noGrp="1"/>
          </p:cNvSpPr>
          <p:nvPr>
            <p:ph type="title"/>
          </p:nvPr>
        </p:nvSpPr>
        <p:spPr>
          <a:xfrm>
            <a:off x="1325216" y="272053"/>
            <a:ext cx="7507083" cy="51387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3240" b="1" i="0" u="none" strike="noStrike" cap="none">
                <a:solidFill>
                  <a:schemeClr val="dk2"/>
                </a:solidFill>
                <a:latin typeface="Arial"/>
                <a:ea typeface="Arial"/>
                <a:cs typeface="Arial"/>
                <a:sym typeface="Arial"/>
              </a:rPr>
              <a:t>Resources</a:t>
            </a:r>
            <a:endParaRPr sz="3240" b="1" i="0" u="none" strike="noStrike" cap="none">
              <a:solidFill>
                <a:schemeClr val="dk2"/>
              </a:solidFill>
              <a:latin typeface="Arial"/>
              <a:ea typeface="Arial"/>
              <a:cs typeface="Arial"/>
              <a:sym typeface="Arial"/>
            </a:endParaRPr>
          </a:p>
        </p:txBody>
      </p:sp>
      <p:sp>
        <p:nvSpPr>
          <p:cNvPr id="511" name="Google Shape;511;p76"/>
          <p:cNvSpPr txBox="1">
            <a:spLocks noGrp="1"/>
          </p:cNvSpPr>
          <p:nvPr>
            <p:ph type="body" idx="1"/>
          </p:nvPr>
        </p:nvSpPr>
        <p:spPr>
          <a:xfrm>
            <a:off x="1325216" y="929514"/>
            <a:ext cx="7818784" cy="3808138"/>
          </a:xfrm>
          <a:prstGeom prst="rect">
            <a:avLst/>
          </a:prstGeom>
          <a:noFill/>
          <a:ln>
            <a:noFill/>
          </a:ln>
        </p:spPr>
        <p:txBody>
          <a:bodyPr spcFirstLastPara="1" wrap="square" lIns="91425" tIns="91425" rIns="91425" bIns="91425" anchor="t" anchorCtr="0">
            <a:noAutofit/>
          </a:bodyPr>
          <a:lstStyle/>
          <a:p>
            <a:pPr marL="175022" marR="0" lvl="0" indent="-175022" algn="l" rtl="0">
              <a:lnSpc>
                <a:spcPct val="95000"/>
              </a:lnSpc>
              <a:spcBef>
                <a:spcPts val="0"/>
              </a:spcBef>
              <a:spcAft>
                <a:spcPts val="0"/>
              </a:spcAft>
              <a:buClr>
                <a:schemeClr val="dk2"/>
              </a:buClr>
              <a:buSzPts val="1800"/>
              <a:buFont typeface="Arial"/>
              <a:buChar char="•"/>
            </a:pPr>
            <a:r>
              <a:rPr lang="en-US" sz="1395" b="0" i="0" u="none" strike="noStrike" cap="none">
                <a:solidFill>
                  <a:schemeClr val="dk2"/>
                </a:solidFill>
                <a:latin typeface="Arial"/>
                <a:ea typeface="Arial"/>
                <a:cs typeface="Arial"/>
                <a:sym typeface="Arial"/>
              </a:rPr>
              <a:t>Transforming Trauma-Schools with Informed Care</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3"/>
              </a:rPr>
              <a:t>https://www.schoolcounselor.org/asca/media/asca/ASCAU/Trauma-Crisis-Management-Specialist/TransformingSchools.pdf</a:t>
            </a:r>
            <a:r>
              <a:rPr lang="en-US" sz="1085" b="0" i="0" u="none" strike="noStrike" cap="none">
                <a:solidFill>
                  <a:schemeClr val="dk2"/>
                </a:solidFill>
                <a:latin typeface="Arial"/>
                <a:ea typeface="Arial"/>
                <a:cs typeface="Arial"/>
                <a:sym typeface="Arial"/>
              </a:rPr>
              <a:t> </a:t>
            </a:r>
            <a:endParaRPr/>
          </a:p>
          <a:p>
            <a:pPr marL="205740" marR="0" lvl="1" indent="0" algn="l" rtl="0">
              <a:lnSpc>
                <a:spcPct val="95000"/>
              </a:lnSpc>
              <a:spcBef>
                <a:spcPts val="1600"/>
              </a:spcBef>
              <a:spcAft>
                <a:spcPts val="0"/>
              </a:spcAft>
              <a:buClr>
                <a:schemeClr val="dk2"/>
              </a:buClr>
              <a:buSzPts val="1400"/>
              <a:buFont typeface="Arial"/>
              <a:buNone/>
            </a:pPr>
            <a:endParaRPr sz="1085" b="0" i="0" u="none" strike="noStrike" cap="none">
              <a:solidFill>
                <a:schemeClr val="dk2"/>
              </a:solidFill>
              <a:latin typeface="Arial"/>
              <a:ea typeface="Arial"/>
              <a:cs typeface="Arial"/>
              <a:sym typeface="Arial"/>
            </a:endParaRPr>
          </a:p>
          <a:p>
            <a:pPr marL="175022" marR="0" lvl="0" indent="-175022" algn="l" rtl="0">
              <a:lnSpc>
                <a:spcPct val="95000"/>
              </a:lnSpc>
              <a:spcBef>
                <a:spcPts val="0"/>
              </a:spcBef>
              <a:spcAft>
                <a:spcPts val="0"/>
              </a:spcAft>
              <a:buClr>
                <a:schemeClr val="dk2"/>
              </a:buClr>
              <a:buSzPts val="1800"/>
              <a:buFont typeface="Arial"/>
              <a:buChar char="•"/>
            </a:pPr>
            <a:r>
              <a:rPr lang="en-US" sz="1395" b="0" i="0" u="none" strike="noStrike" cap="none">
                <a:solidFill>
                  <a:schemeClr val="dk2"/>
                </a:solidFill>
                <a:latin typeface="Arial"/>
                <a:ea typeface="Arial"/>
                <a:cs typeface="Arial"/>
                <a:sym typeface="Arial"/>
              </a:rPr>
              <a:t>Helping Traumatized Children Learn</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none" strike="noStrike" cap="none">
                <a:solidFill>
                  <a:schemeClr val="dk2"/>
                </a:solidFill>
                <a:latin typeface="Arial"/>
                <a:ea typeface="Arial"/>
                <a:cs typeface="Arial"/>
                <a:sym typeface="Arial"/>
              </a:rPr>
              <a:t> </a:t>
            </a:r>
            <a:r>
              <a:rPr lang="en-US" sz="1085" b="0" i="0" u="sng" strike="noStrike" cap="none">
                <a:solidFill>
                  <a:schemeClr val="hlink"/>
                </a:solidFill>
                <a:latin typeface="Arial"/>
                <a:ea typeface="Arial"/>
                <a:cs typeface="Arial"/>
                <a:sym typeface="Arial"/>
                <a:hlinkClick r:id="rId4"/>
              </a:rPr>
              <a:t>https://traumasensitiveschools.org/trauma-and-learning/#principal</a:t>
            </a:r>
            <a:r>
              <a:rPr lang="en-US" sz="1085" b="0" i="0" u="none" strike="noStrike" cap="none">
                <a:solidFill>
                  <a:schemeClr val="dk2"/>
                </a:solidFill>
                <a:latin typeface="Arial"/>
                <a:ea typeface="Arial"/>
                <a:cs typeface="Arial"/>
                <a:sym typeface="Arial"/>
              </a:rPr>
              <a:t> </a:t>
            </a:r>
            <a:endParaRPr/>
          </a:p>
          <a:p>
            <a:pPr marL="205740" marR="0" lvl="1" indent="0" algn="l" rtl="0">
              <a:lnSpc>
                <a:spcPct val="95000"/>
              </a:lnSpc>
              <a:spcBef>
                <a:spcPts val="1600"/>
              </a:spcBef>
              <a:spcAft>
                <a:spcPts val="0"/>
              </a:spcAft>
              <a:buClr>
                <a:schemeClr val="dk2"/>
              </a:buClr>
              <a:buSzPts val="1400"/>
              <a:buFont typeface="Arial"/>
              <a:buNone/>
            </a:pPr>
            <a:r>
              <a:rPr lang="en-US" sz="1085" b="0" i="0" u="none" strike="noStrike" cap="none">
                <a:solidFill>
                  <a:schemeClr val="dk2"/>
                </a:solidFill>
                <a:latin typeface="Arial"/>
                <a:ea typeface="Arial"/>
                <a:cs typeface="Arial"/>
                <a:sym typeface="Arial"/>
              </a:rPr>
              <a:t>	</a:t>
            </a:r>
            <a:endParaRPr sz="1085" b="0" i="0" u="none" strike="noStrike" cap="none">
              <a:solidFill>
                <a:schemeClr val="dk2"/>
              </a:solidFill>
              <a:latin typeface="Arial"/>
              <a:ea typeface="Arial"/>
              <a:cs typeface="Arial"/>
              <a:sym typeface="Arial"/>
            </a:endParaRPr>
          </a:p>
          <a:p>
            <a:pPr marL="175022" marR="0" lvl="0" indent="-175022" algn="l" rtl="0">
              <a:lnSpc>
                <a:spcPct val="95000"/>
              </a:lnSpc>
              <a:spcBef>
                <a:spcPts val="0"/>
              </a:spcBef>
              <a:spcAft>
                <a:spcPts val="0"/>
              </a:spcAft>
              <a:buClr>
                <a:schemeClr val="dk2"/>
              </a:buClr>
              <a:buSzPts val="1800"/>
              <a:buFont typeface="Arial"/>
              <a:buChar char="•"/>
            </a:pPr>
            <a:r>
              <a:rPr lang="en-US" sz="1395" b="0" i="0" u="none" strike="noStrike" cap="none">
                <a:solidFill>
                  <a:schemeClr val="dk2"/>
                </a:solidFill>
                <a:latin typeface="Arial"/>
                <a:ea typeface="Arial"/>
                <a:cs typeface="Arial"/>
                <a:sym typeface="Arial"/>
              </a:rPr>
              <a:t>Treatment and Services Adaption Center</a:t>
            </a:r>
            <a:endParaRPr/>
          </a:p>
          <a:p>
            <a:pPr marL="462915" marR="0" lvl="1" indent="-257175" algn="l" rtl="0">
              <a:lnSpc>
                <a:spcPct val="95000"/>
              </a:lnSpc>
              <a:spcBef>
                <a:spcPts val="1600"/>
              </a:spcBef>
              <a:spcAft>
                <a:spcPts val="0"/>
              </a:spcAft>
              <a:buClr>
                <a:schemeClr val="dk2"/>
              </a:buClr>
              <a:buSzPts val="1400"/>
              <a:buFont typeface="Arial"/>
              <a:buChar char="•"/>
            </a:pPr>
            <a:r>
              <a:rPr lang="en-US" sz="1395" b="0" i="0" u="sng" strike="noStrike" cap="none">
                <a:solidFill>
                  <a:schemeClr val="hlink"/>
                </a:solidFill>
                <a:latin typeface="Arial"/>
                <a:ea typeface="Arial"/>
                <a:cs typeface="Arial"/>
                <a:sym typeface="Arial"/>
                <a:hlinkClick r:id="rId5"/>
              </a:rPr>
              <a:t>https://traumaawareschools.org/secondaryStress</a:t>
            </a:r>
            <a:r>
              <a:rPr lang="en-US" sz="1395" b="0" i="0" u="none" strike="noStrike" cap="none">
                <a:solidFill>
                  <a:schemeClr val="dk2"/>
                </a:solidFill>
                <a:latin typeface="Arial"/>
                <a:ea typeface="Arial"/>
                <a:cs typeface="Arial"/>
                <a:sym typeface="Arial"/>
              </a:rPr>
              <a:t> </a:t>
            </a:r>
            <a:endParaRPr/>
          </a:p>
          <a:p>
            <a:pPr marL="462915" marR="0" lvl="1" indent="-168275" algn="l" rtl="0">
              <a:lnSpc>
                <a:spcPct val="95000"/>
              </a:lnSpc>
              <a:spcBef>
                <a:spcPts val="1600"/>
              </a:spcBef>
              <a:spcAft>
                <a:spcPts val="0"/>
              </a:spcAft>
              <a:buClr>
                <a:schemeClr val="dk2"/>
              </a:buClr>
              <a:buSzPts val="1400"/>
              <a:buFont typeface="Arial"/>
              <a:buNone/>
            </a:pPr>
            <a:endParaRPr sz="1395" b="0" i="0" u="none" strike="noStrike" cap="none">
              <a:solidFill>
                <a:schemeClr val="dk2"/>
              </a:solidFill>
              <a:latin typeface="Arial"/>
              <a:ea typeface="Arial"/>
              <a:cs typeface="Arial"/>
              <a:sym typeface="Arial"/>
            </a:endParaRPr>
          </a:p>
          <a:p>
            <a:pPr marL="342900" marR="0" lvl="0" indent="-342900" algn="l" rtl="0">
              <a:lnSpc>
                <a:spcPct val="95000"/>
              </a:lnSpc>
              <a:spcBef>
                <a:spcPts val="0"/>
              </a:spcBef>
              <a:spcAft>
                <a:spcPts val="0"/>
              </a:spcAft>
              <a:buClr>
                <a:schemeClr val="dk2"/>
              </a:buClr>
              <a:buSzPts val="1800"/>
              <a:buFont typeface="Arial"/>
              <a:buChar char="•"/>
            </a:pPr>
            <a:r>
              <a:rPr lang="en-US" sz="1395" b="0" i="0" u="none" strike="noStrike" cap="none">
                <a:solidFill>
                  <a:schemeClr val="dk2"/>
                </a:solidFill>
                <a:latin typeface="Arial"/>
                <a:ea typeface="Arial"/>
                <a:cs typeface="Arial"/>
                <a:sym typeface="Arial"/>
              </a:rPr>
              <a:t>National Child Traumatic Stress Network</a:t>
            </a:r>
            <a:endParaRPr/>
          </a:p>
          <a:p>
            <a:pPr marL="548640" marR="0" lvl="1" indent="-342900"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6"/>
              </a:rPr>
              <a:t>http://www.nctsn.org/products/self-care-educators-dealing-secondary-traumatic-stress</a:t>
            </a:r>
            <a:r>
              <a:rPr lang="en-US" sz="1085" b="0" i="0" u="none" strike="noStrike" cap="none">
                <a:solidFill>
                  <a:schemeClr val="dk2"/>
                </a:solidFill>
                <a:latin typeface="Arial"/>
                <a:ea typeface="Arial"/>
                <a:cs typeface="Arial"/>
                <a:sym typeface="Arial"/>
              </a:rPr>
              <a:t> </a:t>
            </a:r>
            <a:endParaRPr/>
          </a:p>
          <a:p>
            <a:pPr marL="457200" marR="0" lvl="0" indent="-228600" algn="l" rtl="0">
              <a:lnSpc>
                <a:spcPct val="95000"/>
              </a:lnSpc>
              <a:spcBef>
                <a:spcPts val="0"/>
              </a:spcBef>
              <a:spcAft>
                <a:spcPts val="0"/>
              </a:spcAft>
              <a:buClr>
                <a:schemeClr val="dk2"/>
              </a:buClr>
              <a:buSzPts val="1800"/>
              <a:buFont typeface="Arial"/>
              <a:buNone/>
            </a:pPr>
            <a:endParaRPr sz="1395" b="0" i="0" u="none" strike="noStrike" cap="none">
              <a:solidFill>
                <a:schemeClr val="dk2"/>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7"/>
          <p:cNvSpPr txBox="1">
            <a:spLocks noGrp="1"/>
          </p:cNvSpPr>
          <p:nvPr>
            <p:ph type="title"/>
          </p:nvPr>
        </p:nvSpPr>
        <p:spPr>
          <a:xfrm>
            <a:off x="1325216" y="309838"/>
            <a:ext cx="7507083" cy="7078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2"/>
                </a:solidFill>
                <a:latin typeface="Arial"/>
                <a:ea typeface="Arial"/>
                <a:cs typeface="Arial"/>
                <a:sym typeface="Arial"/>
              </a:rPr>
              <a:t>And More….</a:t>
            </a:r>
            <a:endParaRPr sz="2800" b="1" i="0" u="none" strike="noStrike" cap="none">
              <a:solidFill>
                <a:schemeClr val="dk2"/>
              </a:solidFill>
              <a:latin typeface="Arial"/>
              <a:ea typeface="Arial"/>
              <a:cs typeface="Arial"/>
              <a:sym typeface="Arial"/>
            </a:endParaRPr>
          </a:p>
        </p:txBody>
      </p:sp>
      <p:sp>
        <p:nvSpPr>
          <p:cNvPr id="517" name="Google Shape;517;p77"/>
          <p:cNvSpPr txBox="1">
            <a:spLocks noGrp="1"/>
          </p:cNvSpPr>
          <p:nvPr>
            <p:ph type="body" idx="1"/>
          </p:nvPr>
        </p:nvSpPr>
        <p:spPr>
          <a:xfrm>
            <a:off x="1417982" y="869058"/>
            <a:ext cx="7414317" cy="3699817"/>
          </a:xfrm>
          <a:prstGeom prst="rect">
            <a:avLst/>
          </a:prstGeom>
          <a:noFill/>
          <a:ln>
            <a:noFill/>
          </a:ln>
        </p:spPr>
        <p:txBody>
          <a:bodyPr spcFirstLastPara="1" wrap="square" lIns="91425" tIns="91425" rIns="91425" bIns="91425" anchor="t" anchorCtr="0">
            <a:noAutofit/>
          </a:bodyPr>
          <a:lstStyle/>
          <a:p>
            <a:pPr marL="175022" marR="0" lvl="0" indent="-175022" algn="l" rtl="0">
              <a:lnSpc>
                <a:spcPct val="95000"/>
              </a:lnSpc>
              <a:spcBef>
                <a:spcPts val="0"/>
              </a:spcBef>
              <a:spcAft>
                <a:spcPts val="0"/>
              </a:spcAft>
              <a:buClr>
                <a:schemeClr val="dk2"/>
              </a:buClr>
              <a:buSzPts val="1800"/>
              <a:buFont typeface="Arial"/>
              <a:buChar char="•"/>
            </a:pPr>
            <a:r>
              <a:rPr lang="en-US" sz="1511" b="0" i="0" u="none" strike="noStrike" cap="none">
                <a:solidFill>
                  <a:schemeClr val="dk2"/>
                </a:solidFill>
                <a:latin typeface="Arial"/>
                <a:ea typeface="Arial"/>
                <a:cs typeface="Arial"/>
                <a:sym typeface="Arial"/>
              </a:rPr>
              <a:t>Adolescent Health Working Group</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3"/>
              </a:rPr>
              <a:t>www.ahwg.net</a:t>
            </a:r>
            <a:endParaRPr sz="1085" b="0" i="0" u="none" strike="noStrike" cap="none">
              <a:solidFill>
                <a:schemeClr val="dk2"/>
              </a:solidFill>
              <a:latin typeface="Arial"/>
              <a:ea typeface="Arial"/>
              <a:cs typeface="Arial"/>
              <a:sym typeface="Arial"/>
            </a:endParaRPr>
          </a:p>
          <a:p>
            <a:pPr marL="380762" marR="0" lvl="1" indent="-86122" algn="l" rtl="0">
              <a:lnSpc>
                <a:spcPct val="95000"/>
              </a:lnSpc>
              <a:spcBef>
                <a:spcPts val="1600"/>
              </a:spcBef>
              <a:spcAft>
                <a:spcPts val="0"/>
              </a:spcAft>
              <a:buClr>
                <a:schemeClr val="dk2"/>
              </a:buClr>
              <a:buSzPts val="1400"/>
              <a:buFont typeface="Arial"/>
              <a:buNone/>
            </a:pPr>
            <a:endParaRPr sz="1085" b="0" i="0" u="none" strike="noStrike" cap="none">
              <a:solidFill>
                <a:schemeClr val="dk2"/>
              </a:solidFill>
              <a:latin typeface="Arial"/>
              <a:ea typeface="Arial"/>
              <a:cs typeface="Arial"/>
              <a:sym typeface="Arial"/>
            </a:endParaRPr>
          </a:p>
          <a:p>
            <a:pPr marL="175022" marR="0" lvl="0" indent="-175022" algn="l" rtl="0">
              <a:lnSpc>
                <a:spcPct val="95000"/>
              </a:lnSpc>
              <a:spcBef>
                <a:spcPts val="0"/>
              </a:spcBef>
              <a:spcAft>
                <a:spcPts val="0"/>
              </a:spcAft>
              <a:buClr>
                <a:schemeClr val="dk2"/>
              </a:buClr>
              <a:buSzPts val="1800"/>
              <a:buFont typeface="Arial"/>
              <a:buChar char="•"/>
            </a:pPr>
            <a:r>
              <a:rPr lang="en-US" sz="1511" b="0" i="0" u="none" strike="noStrike" cap="none">
                <a:solidFill>
                  <a:schemeClr val="dk2"/>
                </a:solidFill>
                <a:latin typeface="Arial"/>
                <a:ea typeface="Arial"/>
                <a:cs typeface="Arial"/>
                <a:sym typeface="Arial"/>
              </a:rPr>
              <a:t>Harvard Center on the Developing Brain</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4"/>
              </a:rPr>
              <a:t>http://developingchild.harvard.edu/</a:t>
            </a:r>
            <a:endParaRPr sz="1085" b="0" i="0" u="none" strike="noStrike" cap="none">
              <a:solidFill>
                <a:schemeClr val="dk2"/>
              </a:solidFill>
              <a:latin typeface="Arial"/>
              <a:ea typeface="Arial"/>
              <a:cs typeface="Arial"/>
              <a:sym typeface="Arial"/>
            </a:endParaRPr>
          </a:p>
          <a:p>
            <a:pPr marL="380762" marR="0" lvl="1" indent="-86122" algn="l" rtl="0">
              <a:lnSpc>
                <a:spcPct val="95000"/>
              </a:lnSpc>
              <a:spcBef>
                <a:spcPts val="1600"/>
              </a:spcBef>
              <a:spcAft>
                <a:spcPts val="0"/>
              </a:spcAft>
              <a:buClr>
                <a:schemeClr val="dk2"/>
              </a:buClr>
              <a:buSzPts val="1400"/>
              <a:buFont typeface="Arial"/>
              <a:buNone/>
            </a:pPr>
            <a:endParaRPr sz="1085" b="0" i="0" u="none" strike="noStrike" cap="none">
              <a:solidFill>
                <a:schemeClr val="dk2"/>
              </a:solidFill>
              <a:latin typeface="Arial"/>
              <a:ea typeface="Arial"/>
              <a:cs typeface="Arial"/>
              <a:sym typeface="Arial"/>
            </a:endParaRPr>
          </a:p>
          <a:p>
            <a:pPr marL="175022" marR="0" lvl="0" indent="-175022" algn="l" rtl="0">
              <a:lnSpc>
                <a:spcPct val="95000"/>
              </a:lnSpc>
              <a:spcBef>
                <a:spcPts val="0"/>
              </a:spcBef>
              <a:spcAft>
                <a:spcPts val="0"/>
              </a:spcAft>
              <a:buClr>
                <a:schemeClr val="dk2"/>
              </a:buClr>
              <a:buSzPts val="1800"/>
              <a:buFont typeface="Arial"/>
              <a:buChar char="•"/>
            </a:pPr>
            <a:r>
              <a:rPr lang="en-US" sz="1511" b="0" i="0" u="none" strike="noStrike" cap="none">
                <a:solidFill>
                  <a:schemeClr val="dk2"/>
                </a:solidFill>
                <a:latin typeface="Arial"/>
                <a:ea typeface="Arial"/>
                <a:cs typeface="Arial"/>
                <a:sym typeface="Arial"/>
              </a:rPr>
              <a:t>Reaching Students with Emotional Disturbances </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5"/>
              </a:rPr>
              <a:t>https://www.edutopia.org/article/reaching-students-emotional-disturbances-lori-desautels</a:t>
            </a:r>
            <a:endParaRPr sz="1085" b="0" i="0" u="none" strike="noStrike" cap="none">
              <a:solidFill>
                <a:schemeClr val="dk2"/>
              </a:solidFill>
              <a:latin typeface="Arial"/>
              <a:ea typeface="Arial"/>
              <a:cs typeface="Arial"/>
              <a:sym typeface="Arial"/>
            </a:endParaRPr>
          </a:p>
          <a:p>
            <a:pPr marL="380762" marR="0" lvl="1" indent="-86122" algn="l" rtl="0">
              <a:lnSpc>
                <a:spcPct val="95000"/>
              </a:lnSpc>
              <a:spcBef>
                <a:spcPts val="1600"/>
              </a:spcBef>
              <a:spcAft>
                <a:spcPts val="0"/>
              </a:spcAft>
              <a:buClr>
                <a:schemeClr val="dk2"/>
              </a:buClr>
              <a:buSzPts val="1400"/>
              <a:buFont typeface="Arial"/>
              <a:buNone/>
            </a:pPr>
            <a:endParaRPr sz="1085" b="0" i="0" u="none" strike="noStrike" cap="none">
              <a:solidFill>
                <a:schemeClr val="dk2"/>
              </a:solidFill>
              <a:latin typeface="Arial"/>
              <a:ea typeface="Arial"/>
              <a:cs typeface="Arial"/>
              <a:sym typeface="Arial"/>
            </a:endParaRPr>
          </a:p>
          <a:p>
            <a:pPr marL="175022" marR="0" lvl="0" indent="-175022" algn="l" rtl="0">
              <a:lnSpc>
                <a:spcPct val="95000"/>
              </a:lnSpc>
              <a:spcBef>
                <a:spcPts val="0"/>
              </a:spcBef>
              <a:spcAft>
                <a:spcPts val="0"/>
              </a:spcAft>
              <a:buClr>
                <a:schemeClr val="dk2"/>
              </a:buClr>
              <a:buSzPts val="1800"/>
              <a:buFont typeface="Arial"/>
              <a:buChar char="•"/>
            </a:pPr>
            <a:r>
              <a:rPr lang="en-US" sz="1395" b="0" i="0" u="none" strike="noStrike" cap="none">
                <a:solidFill>
                  <a:schemeClr val="dk2"/>
                </a:solidFill>
                <a:latin typeface="Arial"/>
                <a:ea typeface="Arial"/>
                <a:cs typeface="Arial"/>
                <a:sym typeface="Arial"/>
              </a:rPr>
              <a:t>OCDE Student Mental Health Resources</a:t>
            </a:r>
            <a:endParaRPr/>
          </a:p>
          <a:p>
            <a:pPr marL="380762" marR="0" lvl="1" indent="-175022" algn="l" rtl="0">
              <a:lnSpc>
                <a:spcPct val="95000"/>
              </a:lnSpc>
              <a:spcBef>
                <a:spcPts val="1600"/>
              </a:spcBef>
              <a:spcAft>
                <a:spcPts val="0"/>
              </a:spcAft>
              <a:buClr>
                <a:schemeClr val="dk2"/>
              </a:buClr>
              <a:buSzPts val="1400"/>
              <a:buFont typeface="Arial"/>
              <a:buChar char="•"/>
            </a:pPr>
            <a:r>
              <a:rPr lang="en-US" sz="1085" b="0" i="0" u="sng" strike="noStrike" cap="none">
                <a:solidFill>
                  <a:schemeClr val="hlink"/>
                </a:solidFill>
                <a:latin typeface="Arial"/>
                <a:ea typeface="Arial"/>
                <a:cs typeface="Arial"/>
                <a:sym typeface="Arial"/>
                <a:hlinkClick r:id="rId6"/>
              </a:rPr>
              <a:t>www.ocde.us/HealthyMinds/Pages/Resources.aspx</a:t>
            </a:r>
            <a:endParaRPr sz="1085" b="0" i="0" u="none" strike="noStrike" cap="none">
              <a:solidFill>
                <a:schemeClr val="dk2"/>
              </a:solidFill>
              <a:latin typeface="Arial"/>
              <a:ea typeface="Arial"/>
              <a:cs typeface="Arial"/>
              <a:sym typeface="Arial"/>
            </a:endParaRPr>
          </a:p>
          <a:p>
            <a:pPr marL="457200" marR="0" lvl="0" indent="-228600" algn="l" rtl="0">
              <a:lnSpc>
                <a:spcPct val="95000"/>
              </a:lnSpc>
              <a:spcBef>
                <a:spcPts val="0"/>
              </a:spcBef>
              <a:spcAft>
                <a:spcPts val="0"/>
              </a:spcAft>
              <a:buClr>
                <a:schemeClr val="dk2"/>
              </a:buClr>
              <a:buSzPts val="1800"/>
              <a:buFont typeface="Arial"/>
              <a:buNone/>
            </a:pPr>
            <a:endParaRPr sz="1395" b="0" i="0" u="none" strike="noStrike" cap="none">
              <a:solidFill>
                <a:schemeClr val="dk2"/>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78" descr="Image result for too small mosquito quote"/>
          <p:cNvPicPr preferRelativeResize="0">
            <a:picLocks noGrp="1"/>
          </p:cNvPicPr>
          <p:nvPr>
            <p:ph type="body" idx="4294967295"/>
          </p:nvPr>
        </p:nvPicPr>
        <p:blipFill rotWithShape="1">
          <a:blip r:embed="rId3">
            <a:alphaModFix/>
          </a:blip>
          <a:srcRect/>
          <a:stretch/>
        </p:blipFill>
        <p:spPr>
          <a:xfrm>
            <a:off x="2571750" y="1143000"/>
            <a:ext cx="4648200" cy="28479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9"/>
          <p:cNvSpPr txBox="1">
            <a:spLocks noGrp="1"/>
          </p:cNvSpPr>
          <p:nvPr>
            <p:ph type="title"/>
          </p:nvPr>
        </p:nvSpPr>
        <p:spPr>
          <a:xfrm>
            <a:off x="1348375" y="2731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b="1" i="0" u="none" strike="noStrike" cap="none">
                <a:solidFill>
                  <a:schemeClr val="dk1"/>
                </a:solidFill>
                <a:latin typeface="Arial"/>
                <a:ea typeface="Arial"/>
                <a:cs typeface="Arial"/>
                <a:sym typeface="Arial"/>
              </a:rPr>
              <a:t>Session Survey</a:t>
            </a:r>
            <a:r>
              <a:rPr lang="en-US" sz="2800" b="0" i="0" u="none" strike="noStrike" cap="none">
                <a:solidFill>
                  <a:schemeClr val="dk1"/>
                </a:solidFill>
                <a:latin typeface="Arial"/>
                <a:ea typeface="Arial"/>
                <a:cs typeface="Arial"/>
                <a:sym typeface="Arial"/>
              </a:rPr>
              <a:t> - Thank you for attending.</a:t>
            </a:r>
            <a:endParaRPr sz="2800" b="0" i="0" u="none" strike="noStrike" cap="none">
              <a:solidFill>
                <a:schemeClr val="dk1"/>
              </a:solidFill>
              <a:latin typeface="Arial"/>
              <a:ea typeface="Arial"/>
              <a:cs typeface="Arial"/>
              <a:sym typeface="Arial"/>
            </a:endParaRPr>
          </a:p>
        </p:txBody>
      </p:sp>
      <p:sp>
        <p:nvSpPr>
          <p:cNvPr id="528" name="Google Shape;528;p79"/>
          <p:cNvSpPr txBox="1">
            <a:spLocks noGrp="1"/>
          </p:cNvSpPr>
          <p:nvPr>
            <p:ph type="body" idx="1"/>
          </p:nvPr>
        </p:nvSpPr>
        <p:spPr>
          <a:xfrm>
            <a:off x="1591850" y="1000075"/>
            <a:ext cx="73929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highlight>
                  <a:schemeClr val="lt1"/>
                </a:highlight>
                <a:latin typeface="Arial"/>
                <a:ea typeface="Arial"/>
                <a:cs typeface="Arial"/>
                <a:sym typeface="Arial"/>
              </a:rPr>
              <a:t>Please provide feedback for this session by pressing </a:t>
            </a:r>
            <a:r>
              <a:rPr lang="en-US" sz="1800" b="1" i="0" u="sng" strike="noStrike" cap="none">
                <a:solidFill>
                  <a:schemeClr val="dk1"/>
                </a:solidFill>
                <a:latin typeface="Arial"/>
                <a:ea typeface="Arial"/>
                <a:cs typeface="Arial"/>
                <a:sym typeface="Arial"/>
              </a:rPr>
              <a:t>Feedback Survey</a:t>
            </a:r>
            <a:r>
              <a:rPr lang="en-US" sz="1800" b="0" i="0" u="none" strike="noStrike" cap="none">
                <a:solidFill>
                  <a:schemeClr val="dk1"/>
                </a:solidFill>
                <a:latin typeface="Arial"/>
                <a:ea typeface="Arial"/>
                <a:cs typeface="Arial"/>
                <a:sym typeface="Arial"/>
              </a:rPr>
              <a:t> under the session title you are attending within SCHED.</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You can access the link through the SCHED app or by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going to </a:t>
            </a:r>
            <a:r>
              <a:rPr lang="en-US" sz="1800" b="0" i="0" u="none" strike="noStrike" cap="none">
                <a:solidFill>
                  <a:schemeClr val="dk1"/>
                </a:solidFill>
                <a:highlight>
                  <a:srgbClr val="FFFF00"/>
                </a:highlight>
                <a:latin typeface="Arial"/>
                <a:ea typeface="Arial"/>
                <a:cs typeface="Arial"/>
                <a:sym typeface="Arial"/>
              </a:rPr>
              <a:t>https://2018mtsspli.sched.com/.</a:t>
            </a:r>
            <a:endParaRPr sz="1800" b="0" i="0" u="none" strike="noStrike" cap="none">
              <a:solidFill>
                <a:schemeClr val="dk1"/>
              </a:solidFill>
              <a:highlight>
                <a:srgbClr val="FFFF00"/>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highlight>
                <a:schemeClr val="lt1"/>
              </a:highlight>
              <a:latin typeface="Arial"/>
              <a:ea typeface="Arial"/>
              <a:cs typeface="Arial"/>
              <a:sym typeface="Arial"/>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chemeClr val="dk1"/>
                </a:solidFill>
                <a:highlight>
                  <a:schemeClr val="lt1"/>
                </a:highlight>
                <a:latin typeface="Arial"/>
                <a:ea typeface="Arial"/>
                <a:cs typeface="Arial"/>
                <a:sym typeface="Arial"/>
              </a:rPr>
              <a:t>Thank you. </a:t>
            </a:r>
            <a:endParaRPr sz="1800" b="0" i="0" u="none" strike="noStrike" cap="none">
              <a:solidFill>
                <a:schemeClr val="dk1"/>
              </a:solidFill>
              <a:highlight>
                <a:schemeClr val="lt1"/>
              </a:highlight>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1435608" y="370294"/>
            <a:ext cx="7498080" cy="4307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Tolerable Stress</a:t>
            </a:r>
            <a:br>
              <a:rPr lang="en-US" sz="2520" b="1" i="0" u="none" strike="noStrike" cap="none">
                <a:solidFill>
                  <a:schemeClr val="dk1"/>
                </a:solidFill>
                <a:latin typeface="Arial"/>
                <a:ea typeface="Arial"/>
                <a:cs typeface="Arial"/>
                <a:sym typeface="Arial"/>
              </a:rPr>
            </a:br>
            <a:r>
              <a:rPr lang="en-US" sz="1485" b="1" i="1" u="none" strike="noStrike" cap="none">
                <a:solidFill>
                  <a:schemeClr val="dk1"/>
                </a:solidFill>
                <a:latin typeface="Arial"/>
                <a:ea typeface="Arial"/>
                <a:cs typeface="Arial"/>
                <a:sym typeface="Arial"/>
              </a:rPr>
              <a:t>(Acute Trauma)</a:t>
            </a:r>
            <a:r>
              <a:rPr lang="en-US" sz="2520" b="1" i="0" u="none" strike="noStrike" cap="none">
                <a:solidFill>
                  <a:schemeClr val="dk1"/>
                </a:solidFill>
                <a:latin typeface="Arial"/>
                <a:ea typeface="Arial"/>
                <a:cs typeface="Arial"/>
                <a:sym typeface="Arial"/>
              </a:rPr>
              <a:t/>
            </a:r>
            <a:br>
              <a:rPr lang="en-US" sz="2520" b="1" i="0" u="none" strike="noStrike" cap="none">
                <a:solidFill>
                  <a:schemeClr val="dk1"/>
                </a:solidFill>
                <a:latin typeface="Arial"/>
                <a:ea typeface="Arial"/>
                <a:cs typeface="Arial"/>
                <a:sym typeface="Arial"/>
              </a:rPr>
            </a:br>
            <a:r>
              <a:rPr lang="en-US" sz="2520" b="1" i="0" u="none" strike="noStrike" cap="none">
                <a:solidFill>
                  <a:schemeClr val="dk1"/>
                </a:solidFill>
                <a:latin typeface="Arial"/>
                <a:ea typeface="Arial"/>
                <a:cs typeface="Arial"/>
                <a:sym typeface="Arial"/>
              </a:rPr>
              <a:t> </a:t>
            </a:r>
            <a:endParaRPr sz="2520" b="1" i="1" u="none" strike="noStrike" cap="none">
              <a:solidFill>
                <a:schemeClr val="dk1"/>
              </a:solidFill>
              <a:latin typeface="Arial"/>
              <a:ea typeface="Arial"/>
              <a:cs typeface="Arial"/>
              <a:sym typeface="Arial"/>
            </a:endParaRPr>
          </a:p>
        </p:txBody>
      </p:sp>
      <p:sp>
        <p:nvSpPr>
          <p:cNvPr id="117" name="Google Shape;117;p21"/>
          <p:cNvSpPr txBox="1">
            <a:spLocks noGrp="1"/>
          </p:cNvSpPr>
          <p:nvPr>
            <p:ph type="body" idx="1"/>
          </p:nvPr>
        </p:nvSpPr>
        <p:spPr>
          <a:xfrm>
            <a:off x="1435607" y="1143000"/>
            <a:ext cx="3574699" cy="3462130"/>
          </a:xfrm>
          <a:prstGeom prst="rect">
            <a:avLst/>
          </a:prstGeom>
          <a:noFill/>
          <a:ln>
            <a:noFill/>
          </a:ln>
        </p:spPr>
        <p:txBody>
          <a:bodyPr spcFirstLastPara="1" wrap="square" lIns="91425" tIns="91425" rIns="91425" bIns="91425" anchor="t" anchorCtr="0">
            <a:noAutofit/>
          </a:bodyPr>
          <a:lstStyle/>
          <a:p>
            <a:pPr marL="1371600" marR="0" lvl="2" indent="-317500" algn="l" rtl="0">
              <a:lnSpc>
                <a:spcPct val="9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Single incident (crime victim, serious accident, natural disaster)</a:t>
            </a:r>
            <a:endParaRPr sz="1400" b="0" i="0" u="none" strike="noStrike" cap="none">
              <a:solidFill>
                <a:schemeClr val="dk2"/>
              </a:solidFill>
              <a:latin typeface="Arial"/>
              <a:ea typeface="Arial"/>
              <a:cs typeface="Arial"/>
              <a:sym typeface="Arial"/>
            </a:endParaRPr>
          </a:p>
          <a:p>
            <a:pPr marL="1371600" marR="0" lvl="2" indent="-317500" algn="l" rtl="0">
              <a:lnSpc>
                <a:spcPct val="95000"/>
              </a:lnSpc>
              <a:spcBef>
                <a:spcPts val="16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Treatment includes immediate support, removal from the scene of the trauma, use of medication for immediate relief of grief, anxiety, and insomnia, and brief supportive psychotherapy provided in the context of crisis intervention. </a:t>
            </a:r>
            <a:endParaRPr/>
          </a:p>
          <a:p>
            <a:pPr marL="301752" marR="0" lvl="1" indent="0" algn="l" rtl="0">
              <a:lnSpc>
                <a:spcPct val="95000"/>
              </a:lnSpc>
              <a:spcBef>
                <a:spcPts val="1600"/>
              </a:spcBef>
              <a:spcAft>
                <a:spcPts val="0"/>
              </a:spcAft>
              <a:buClr>
                <a:schemeClr val="dk2"/>
              </a:buClr>
              <a:buSzPts val="1400"/>
              <a:buFont typeface="Arial"/>
              <a:buNone/>
            </a:pPr>
            <a:endParaRPr sz="450" b="0" i="0" u="none" strike="noStrike" cap="none">
              <a:solidFill>
                <a:schemeClr val="dk2"/>
              </a:solidFill>
              <a:latin typeface="Arial"/>
              <a:ea typeface="Arial"/>
              <a:cs typeface="Arial"/>
              <a:sym typeface="Arial"/>
            </a:endParaRPr>
          </a:p>
        </p:txBody>
      </p:sp>
      <p:sp>
        <p:nvSpPr>
          <p:cNvPr id="118" name="Google Shape;118;p21"/>
          <p:cNvSpPr txBox="1">
            <a:spLocks noGrp="1"/>
          </p:cNvSpPr>
          <p:nvPr>
            <p:ph type="body" idx="2"/>
          </p:nvPr>
        </p:nvSpPr>
        <p:spPr>
          <a:xfrm>
            <a:off x="5276088" y="1143000"/>
            <a:ext cx="3657600" cy="3497580"/>
          </a:xfrm>
          <a:prstGeom prst="rect">
            <a:avLst/>
          </a:prstGeom>
          <a:noFill/>
          <a:ln>
            <a:noFill/>
          </a:ln>
        </p:spPr>
        <p:txBody>
          <a:bodyPr spcFirstLastPara="1" wrap="square" lIns="91425" tIns="91425" rIns="91425" bIns="91425" anchor="t" anchorCtr="0">
            <a:noAutofit/>
          </a:bodyPr>
          <a:lstStyle/>
          <a:p>
            <a:pPr marL="61722" marR="0" lvl="0" indent="0" algn="l" rtl="0">
              <a:lnSpc>
                <a:spcPct val="95000"/>
              </a:lnSpc>
              <a:spcBef>
                <a:spcPts val="0"/>
              </a:spcBef>
              <a:spcAft>
                <a:spcPts val="0"/>
              </a:spcAft>
              <a:buClr>
                <a:schemeClr val="dk2"/>
              </a:buClr>
              <a:buSzPts val="1800"/>
              <a:buFont typeface="Arial"/>
              <a:buNone/>
            </a:pPr>
            <a:endParaRPr sz="525" b="0" i="0" u="none" strike="noStrike" cap="none">
              <a:solidFill>
                <a:schemeClr val="dk2"/>
              </a:solidFill>
              <a:latin typeface="Arial"/>
              <a:ea typeface="Arial"/>
              <a:cs typeface="Arial"/>
              <a:sym typeface="Arial"/>
            </a:endParaRPr>
          </a:p>
        </p:txBody>
      </p:sp>
      <p:pic>
        <p:nvPicPr>
          <p:cNvPr id="119" name="Google Shape;119;p21"/>
          <p:cNvPicPr preferRelativeResize="0"/>
          <p:nvPr/>
        </p:nvPicPr>
        <p:blipFill rotWithShape="1">
          <a:blip r:embed="rId3">
            <a:alphaModFix/>
          </a:blip>
          <a:srcRect/>
          <a:stretch/>
        </p:blipFill>
        <p:spPr>
          <a:xfrm>
            <a:off x="6427304" y="1384713"/>
            <a:ext cx="1863045" cy="1202762"/>
          </a:xfrm>
          <a:prstGeom prst="rect">
            <a:avLst/>
          </a:prstGeom>
          <a:noFill/>
          <a:ln>
            <a:noFill/>
          </a:ln>
        </p:spPr>
      </p:pic>
      <p:pic>
        <p:nvPicPr>
          <p:cNvPr id="120" name="Google Shape;120;p21" descr="https://i.ytimg.com/vi/jJgJiCCQORw/maxresdefault.jpg">
            <a:hlinkClick r:id="rId4"/>
          </p:cNvPr>
          <p:cNvPicPr preferRelativeResize="0"/>
          <p:nvPr/>
        </p:nvPicPr>
        <p:blipFill rotWithShape="1">
          <a:blip r:embed="rId5">
            <a:alphaModFix/>
          </a:blip>
          <a:srcRect/>
          <a:stretch/>
        </p:blipFill>
        <p:spPr>
          <a:xfrm>
            <a:off x="6470659" y="2777409"/>
            <a:ext cx="1819690" cy="16732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353378" y="370294"/>
            <a:ext cx="7478922" cy="6474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20" b="1" i="0" u="none" strike="noStrike" cap="none">
                <a:solidFill>
                  <a:schemeClr val="dk1"/>
                </a:solidFill>
                <a:latin typeface="Arial"/>
                <a:ea typeface="Arial"/>
                <a:cs typeface="Arial"/>
                <a:sym typeface="Arial"/>
              </a:rPr>
              <a:t>Toxic Stress</a:t>
            </a:r>
            <a:br>
              <a:rPr lang="en-US" sz="2520" b="1" i="0" u="none" strike="noStrike" cap="none">
                <a:solidFill>
                  <a:schemeClr val="dk1"/>
                </a:solidFill>
                <a:latin typeface="Arial"/>
                <a:ea typeface="Arial"/>
                <a:cs typeface="Arial"/>
                <a:sym typeface="Arial"/>
              </a:rPr>
            </a:br>
            <a:r>
              <a:rPr lang="en-US" sz="1485" b="1" i="1" u="none" strike="noStrike" cap="none">
                <a:solidFill>
                  <a:schemeClr val="dk1"/>
                </a:solidFill>
                <a:latin typeface="Arial"/>
                <a:ea typeface="Arial"/>
                <a:cs typeface="Arial"/>
                <a:sym typeface="Arial"/>
              </a:rPr>
              <a:t>(Complex Trauma/PTSD/Extreme Stress)</a:t>
            </a:r>
            <a:br>
              <a:rPr lang="en-US" sz="1485" b="1" i="1" u="none" strike="noStrike" cap="none">
                <a:solidFill>
                  <a:schemeClr val="dk1"/>
                </a:solidFill>
                <a:latin typeface="Arial"/>
                <a:ea typeface="Arial"/>
                <a:cs typeface="Arial"/>
                <a:sym typeface="Arial"/>
              </a:rPr>
            </a:br>
            <a:endParaRPr sz="1485" b="1" i="1" u="none" strike="noStrike" cap="none">
              <a:solidFill>
                <a:schemeClr val="dk1"/>
              </a:solidFill>
              <a:latin typeface="Arial"/>
              <a:ea typeface="Arial"/>
              <a:cs typeface="Arial"/>
              <a:sym typeface="Arial"/>
            </a:endParaRPr>
          </a:p>
        </p:txBody>
      </p:sp>
      <p:sp>
        <p:nvSpPr>
          <p:cNvPr id="127" name="Google Shape;127;p22"/>
          <p:cNvSpPr txBox="1">
            <a:spLocks noGrp="1"/>
          </p:cNvSpPr>
          <p:nvPr>
            <p:ph type="body" idx="1"/>
          </p:nvPr>
        </p:nvSpPr>
        <p:spPr>
          <a:xfrm>
            <a:off x="3358720" y="1254466"/>
            <a:ext cx="5473580" cy="3357292"/>
          </a:xfrm>
          <a:prstGeom prst="rect">
            <a:avLst/>
          </a:prstGeom>
          <a:noFill/>
          <a:ln>
            <a:noFill/>
          </a:ln>
        </p:spPr>
        <p:txBody>
          <a:bodyPr spcFirstLastPara="1" wrap="square" lIns="91425" tIns="91425" rIns="91425" bIns="91425" anchor="t" anchorCtr="0">
            <a:noAutofit/>
          </a:bodyPr>
          <a:lstStyle/>
          <a:p>
            <a:pPr marL="459486" marR="0" lvl="2" indent="-212598" algn="l" rtl="0">
              <a:lnSpc>
                <a:spcPct val="105000"/>
              </a:lnSpc>
              <a:spcBef>
                <a:spcPts val="450"/>
              </a:spcBef>
              <a:spcAft>
                <a:spcPts val="0"/>
              </a:spcAft>
              <a:buClr>
                <a:schemeClr val="dk2"/>
              </a:buClr>
              <a:buSzPts val="952"/>
              <a:buFont typeface="Noto Sans Symbols"/>
              <a:buChar char="●"/>
            </a:pPr>
            <a:r>
              <a:rPr lang="en-US" sz="1190" b="0" i="0" u="none" strike="noStrike" cap="none">
                <a:solidFill>
                  <a:schemeClr val="dk2"/>
                </a:solidFill>
                <a:latin typeface="Arial"/>
                <a:ea typeface="Arial"/>
                <a:cs typeface="Arial"/>
                <a:sym typeface="Arial"/>
              </a:rPr>
              <a:t>Protracted exposure to prolonged social and/or interpersonal trauma in the context of dependence, captivity or entrapment. </a:t>
            </a:r>
            <a:r>
              <a:rPr lang="en-US" sz="1211" b="0" i="1" u="none" strike="noStrike" cap="none">
                <a:solidFill>
                  <a:schemeClr val="dk2"/>
                </a:solidFill>
                <a:latin typeface="Arial"/>
                <a:ea typeface="Arial"/>
                <a:cs typeface="Arial"/>
                <a:sym typeface="Arial"/>
              </a:rPr>
              <a:t>(ex. chronic maltreatment, neglect or abuse in a care-giving relationship, hostages, prisoners of war, concentration camp survivors, and survivors of some religious cults). </a:t>
            </a:r>
            <a:endParaRPr sz="1190" b="0" i="0" u="none" strike="noStrike" cap="none">
              <a:solidFill>
                <a:schemeClr val="dk2"/>
              </a:solidFill>
              <a:latin typeface="Arial"/>
              <a:ea typeface="Arial"/>
              <a:cs typeface="Arial"/>
              <a:sym typeface="Arial"/>
            </a:endParaRPr>
          </a:p>
          <a:p>
            <a:pPr marL="459486" marR="0" lvl="2" indent="-212598" algn="l" rtl="0">
              <a:lnSpc>
                <a:spcPct val="105000"/>
              </a:lnSpc>
              <a:spcBef>
                <a:spcPts val="450"/>
              </a:spcBef>
              <a:spcAft>
                <a:spcPts val="0"/>
              </a:spcAft>
              <a:buClr>
                <a:schemeClr val="dk2"/>
              </a:buClr>
              <a:buSzPts val="952"/>
              <a:buFont typeface="Noto Sans Symbols"/>
              <a:buChar char="●"/>
            </a:pPr>
            <a:r>
              <a:rPr lang="en-US" sz="1190" b="0" i="0" u="none" strike="noStrike" cap="none">
                <a:solidFill>
                  <a:schemeClr val="dk2"/>
                </a:solidFill>
                <a:latin typeface="Arial"/>
                <a:ea typeface="Arial"/>
                <a:cs typeface="Arial"/>
                <a:sym typeface="Arial"/>
              </a:rPr>
              <a:t>Often results in borderline or antisocial personality disorder or dissociative disorders. </a:t>
            </a:r>
            <a:endParaRPr sz="1190" b="0" i="0" u="none" strike="noStrike" cap="none">
              <a:solidFill>
                <a:schemeClr val="dk2"/>
              </a:solidFill>
              <a:latin typeface="Arial"/>
              <a:ea typeface="Arial"/>
              <a:cs typeface="Arial"/>
              <a:sym typeface="Arial"/>
            </a:endParaRPr>
          </a:p>
          <a:p>
            <a:pPr marL="617220" marR="0" lvl="3" indent="-212598" algn="l" rtl="0">
              <a:lnSpc>
                <a:spcPct val="105000"/>
              </a:lnSpc>
              <a:spcBef>
                <a:spcPts val="450"/>
              </a:spcBef>
              <a:spcAft>
                <a:spcPts val="0"/>
              </a:spcAft>
              <a:buClr>
                <a:schemeClr val="dk2"/>
              </a:buClr>
              <a:buSzPts val="884"/>
              <a:buFont typeface="Noto Sans Symbols"/>
              <a:buChar char="●"/>
            </a:pPr>
            <a:r>
              <a:rPr lang="en-US" sz="1105" b="0" i="0" u="none" strike="noStrike" cap="none">
                <a:solidFill>
                  <a:schemeClr val="dk2"/>
                </a:solidFill>
                <a:latin typeface="Arial"/>
                <a:ea typeface="Arial"/>
                <a:cs typeface="Arial"/>
                <a:sym typeface="Arial"/>
              </a:rPr>
              <a:t>Behavioral difficulties </a:t>
            </a:r>
            <a:r>
              <a:rPr lang="en-US" sz="1105" b="0" i="1" u="none" strike="noStrike" cap="none">
                <a:solidFill>
                  <a:schemeClr val="dk2"/>
                </a:solidFill>
                <a:latin typeface="Arial"/>
                <a:ea typeface="Arial"/>
                <a:cs typeface="Arial"/>
                <a:sym typeface="Arial"/>
              </a:rPr>
              <a:t>(such as impulsivity, aggression, sexual acting out, eating disorders, alcohol or drug abuse, and self-destructive actions) </a:t>
            </a:r>
            <a:endParaRPr/>
          </a:p>
          <a:p>
            <a:pPr marL="617220" marR="0" lvl="3" indent="-212598" algn="l" rtl="0">
              <a:lnSpc>
                <a:spcPct val="105000"/>
              </a:lnSpc>
              <a:spcBef>
                <a:spcPts val="450"/>
              </a:spcBef>
              <a:spcAft>
                <a:spcPts val="0"/>
              </a:spcAft>
              <a:buClr>
                <a:schemeClr val="dk2"/>
              </a:buClr>
              <a:buSzPts val="884"/>
              <a:buFont typeface="Noto Sans Symbols"/>
              <a:buChar char="●"/>
            </a:pPr>
            <a:r>
              <a:rPr lang="en-US" sz="1105" b="0" i="0" u="none" strike="noStrike" cap="none">
                <a:solidFill>
                  <a:schemeClr val="dk2"/>
                </a:solidFill>
                <a:latin typeface="Arial"/>
                <a:ea typeface="Arial"/>
                <a:cs typeface="Arial"/>
                <a:sym typeface="Arial"/>
              </a:rPr>
              <a:t>Extreme emotional difficulties</a:t>
            </a:r>
            <a:r>
              <a:rPr lang="en-US" sz="1105" b="0" i="1" u="none" strike="noStrike" cap="none">
                <a:solidFill>
                  <a:schemeClr val="dk2"/>
                </a:solidFill>
                <a:latin typeface="Arial"/>
                <a:ea typeface="Arial"/>
                <a:cs typeface="Arial"/>
                <a:sym typeface="Arial"/>
              </a:rPr>
              <a:t> (intense rage, depression, or panic) </a:t>
            </a:r>
            <a:r>
              <a:rPr lang="en-US" sz="1105" b="0" i="0" u="none" strike="noStrike" cap="none">
                <a:solidFill>
                  <a:schemeClr val="dk2"/>
                </a:solidFill>
                <a:latin typeface="Arial"/>
                <a:ea typeface="Arial"/>
                <a:cs typeface="Arial"/>
                <a:sym typeface="Arial"/>
              </a:rPr>
              <a:t>and mental difficulties </a:t>
            </a:r>
            <a:r>
              <a:rPr lang="en-US" sz="1105" b="0" i="1" u="none" strike="noStrike" cap="none">
                <a:solidFill>
                  <a:schemeClr val="dk2"/>
                </a:solidFill>
                <a:latin typeface="Arial"/>
                <a:ea typeface="Arial"/>
                <a:cs typeface="Arial"/>
                <a:sym typeface="Arial"/>
              </a:rPr>
              <a:t>(fragmented thoughts, dissociation, and amnesia). </a:t>
            </a:r>
            <a:endParaRPr sz="1105" b="0" i="0" u="none" strike="noStrike" cap="none">
              <a:solidFill>
                <a:schemeClr val="dk2"/>
              </a:solidFill>
              <a:latin typeface="Arial"/>
              <a:ea typeface="Arial"/>
              <a:cs typeface="Arial"/>
              <a:sym typeface="Arial"/>
            </a:endParaRPr>
          </a:p>
          <a:p>
            <a:pPr marL="459486" marR="0" lvl="2" indent="-212598" algn="l" rtl="0">
              <a:lnSpc>
                <a:spcPct val="105000"/>
              </a:lnSpc>
              <a:spcBef>
                <a:spcPts val="450"/>
              </a:spcBef>
              <a:spcAft>
                <a:spcPts val="0"/>
              </a:spcAft>
              <a:buClr>
                <a:schemeClr val="dk2"/>
              </a:buClr>
              <a:buSzPts val="952"/>
              <a:buFont typeface="Noto Sans Symbols"/>
              <a:buChar char="●"/>
            </a:pPr>
            <a:r>
              <a:rPr lang="en-US" sz="1190" b="0" i="0" u="none" strike="noStrike" cap="none">
                <a:solidFill>
                  <a:schemeClr val="dk2"/>
                </a:solidFill>
                <a:latin typeface="Arial"/>
                <a:ea typeface="Arial"/>
                <a:cs typeface="Arial"/>
                <a:sym typeface="Arial"/>
              </a:rPr>
              <a:t>The treatment of such patients often takes much longer, may progress at a much slower rate, and requires a sensitive and highly structured treatment program delivered by a team of trauma specialists</a:t>
            </a:r>
            <a:endParaRPr/>
          </a:p>
          <a:p>
            <a:pPr marL="459486" marR="0" lvl="2" indent="-152146" algn="l" rtl="0">
              <a:lnSpc>
                <a:spcPct val="105000"/>
              </a:lnSpc>
              <a:spcBef>
                <a:spcPts val="450"/>
              </a:spcBef>
              <a:spcAft>
                <a:spcPts val="0"/>
              </a:spcAft>
              <a:buClr>
                <a:schemeClr val="dk2"/>
              </a:buClr>
              <a:buSzPts val="952"/>
              <a:buFont typeface="Noto Sans Symbols"/>
              <a:buNone/>
            </a:pPr>
            <a:endParaRPr sz="1190" b="0" i="0" u="none" strike="noStrike" cap="none">
              <a:solidFill>
                <a:schemeClr val="dk2"/>
              </a:solidFill>
              <a:latin typeface="Arial"/>
              <a:ea typeface="Arial"/>
              <a:cs typeface="Arial"/>
              <a:sym typeface="Arial"/>
            </a:endParaRPr>
          </a:p>
          <a:p>
            <a:pPr marL="301752" marR="0" lvl="1" indent="0" algn="l" rtl="0">
              <a:lnSpc>
                <a:spcPct val="105000"/>
              </a:lnSpc>
              <a:spcBef>
                <a:spcPts val="1600"/>
              </a:spcBef>
              <a:spcAft>
                <a:spcPts val="0"/>
              </a:spcAft>
              <a:buClr>
                <a:schemeClr val="dk2"/>
              </a:buClr>
              <a:buSzPts val="1400"/>
              <a:buFont typeface="Arial"/>
              <a:buNone/>
            </a:pPr>
            <a:endParaRPr sz="1190" b="0" i="0" u="none" strike="noStrike" cap="none">
              <a:solidFill>
                <a:schemeClr val="dk2"/>
              </a:solidFill>
              <a:latin typeface="Arial"/>
              <a:ea typeface="Arial"/>
              <a:cs typeface="Arial"/>
              <a:sym typeface="Arial"/>
            </a:endParaRPr>
          </a:p>
          <a:p>
            <a:pPr marL="301752" marR="0" lvl="1" indent="0" algn="l" rtl="0">
              <a:lnSpc>
                <a:spcPct val="105000"/>
              </a:lnSpc>
              <a:spcBef>
                <a:spcPts val="1600"/>
              </a:spcBef>
              <a:spcAft>
                <a:spcPts val="0"/>
              </a:spcAft>
              <a:buClr>
                <a:schemeClr val="dk2"/>
              </a:buClr>
              <a:buSzPts val="1400"/>
              <a:buFont typeface="Arial"/>
              <a:buNone/>
            </a:pPr>
            <a:endParaRPr sz="1190" b="0" i="0" u="none" strike="noStrike" cap="none">
              <a:solidFill>
                <a:schemeClr val="dk2"/>
              </a:solidFill>
              <a:latin typeface="Arial"/>
              <a:ea typeface="Arial"/>
              <a:cs typeface="Arial"/>
              <a:sym typeface="Arial"/>
            </a:endParaRPr>
          </a:p>
        </p:txBody>
      </p:sp>
      <p:pic>
        <p:nvPicPr>
          <p:cNvPr id="128" name="Google Shape;128;p22"/>
          <p:cNvPicPr preferRelativeResize="0"/>
          <p:nvPr/>
        </p:nvPicPr>
        <p:blipFill rotWithShape="1">
          <a:blip r:embed="rId3">
            <a:alphaModFix/>
          </a:blip>
          <a:srcRect/>
          <a:stretch/>
        </p:blipFill>
        <p:spPr>
          <a:xfrm>
            <a:off x="1431037" y="1515010"/>
            <a:ext cx="2005343" cy="1130491"/>
          </a:xfrm>
          <a:prstGeom prst="rect">
            <a:avLst/>
          </a:prstGeom>
          <a:noFill/>
          <a:ln>
            <a:noFill/>
          </a:ln>
        </p:spPr>
      </p:pic>
      <p:pic>
        <p:nvPicPr>
          <p:cNvPr id="129" name="Google Shape;129;p22" descr="Image result for children in concentration camps during the holocaust"/>
          <p:cNvPicPr preferRelativeResize="0"/>
          <p:nvPr/>
        </p:nvPicPr>
        <p:blipFill rotWithShape="1">
          <a:blip r:embed="rId4">
            <a:alphaModFix/>
          </a:blip>
          <a:srcRect/>
          <a:stretch/>
        </p:blipFill>
        <p:spPr>
          <a:xfrm>
            <a:off x="1508700" y="2957358"/>
            <a:ext cx="1850020" cy="11536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descr="Image result for complex trauma"/>
          <p:cNvPicPr preferRelativeResize="0">
            <a:picLocks noGrp="1"/>
          </p:cNvPicPr>
          <p:nvPr>
            <p:ph type="body" idx="2"/>
          </p:nvPr>
        </p:nvPicPr>
        <p:blipFill rotWithShape="1">
          <a:blip r:embed="rId3">
            <a:alphaModFix/>
          </a:blip>
          <a:srcRect l="1" t="-37142" r="-37142"/>
          <a:stretch/>
        </p:blipFill>
        <p:spPr>
          <a:xfrm>
            <a:off x="5184648" y="440772"/>
            <a:ext cx="4376531" cy="3246783"/>
          </a:xfrm>
          <a:prstGeom prst="rect">
            <a:avLst/>
          </a:prstGeom>
          <a:noFill/>
          <a:ln>
            <a:noFill/>
          </a:ln>
        </p:spPr>
      </p:pic>
      <p:sp>
        <p:nvSpPr>
          <p:cNvPr id="135" name="Google Shape;135;p23"/>
          <p:cNvSpPr txBox="1">
            <a:spLocks noGrp="1"/>
          </p:cNvSpPr>
          <p:nvPr>
            <p:ph type="title"/>
          </p:nvPr>
        </p:nvSpPr>
        <p:spPr>
          <a:xfrm>
            <a:off x="1435608" y="370294"/>
            <a:ext cx="7498080" cy="4836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Toxic Stress/Complex trauma</a:t>
            </a:r>
            <a:endParaRPr sz="2800" b="1" i="0" u="none" strike="noStrike" cap="none">
              <a:solidFill>
                <a:schemeClr val="dk1"/>
              </a:solidFill>
              <a:latin typeface="Arial"/>
              <a:ea typeface="Arial"/>
              <a:cs typeface="Arial"/>
              <a:sym typeface="Arial"/>
            </a:endParaRPr>
          </a:p>
        </p:txBody>
      </p:sp>
      <p:sp>
        <p:nvSpPr>
          <p:cNvPr id="136" name="Google Shape;136;p23"/>
          <p:cNvSpPr txBox="1">
            <a:spLocks noGrp="1"/>
          </p:cNvSpPr>
          <p:nvPr>
            <p:ph type="body" idx="1"/>
          </p:nvPr>
        </p:nvSpPr>
        <p:spPr>
          <a:xfrm>
            <a:off x="1435608" y="974856"/>
            <a:ext cx="3657600" cy="3665723"/>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2100" b="0" i="0" u="none" strike="noStrike" cap="none">
                <a:solidFill>
                  <a:schemeClr val="dk2"/>
                </a:solidFill>
                <a:latin typeface="Arial"/>
                <a:ea typeface="Arial"/>
                <a:cs typeface="Arial"/>
                <a:sym typeface="Arial"/>
              </a:rPr>
              <a:t>Is chronic</a:t>
            </a:r>
            <a:endParaRPr/>
          </a:p>
          <a:p>
            <a:pPr marL="457200" marR="0" lvl="0" indent="-228600" algn="l" rtl="0">
              <a:lnSpc>
                <a:spcPct val="115000"/>
              </a:lnSpc>
              <a:spcBef>
                <a:spcPts val="0"/>
              </a:spcBef>
              <a:spcAft>
                <a:spcPts val="0"/>
              </a:spcAft>
              <a:buClr>
                <a:schemeClr val="dk2"/>
              </a:buClr>
              <a:buSzPts val="1800"/>
              <a:buFont typeface="Arial"/>
              <a:buNone/>
            </a:pPr>
            <a:endParaRPr sz="21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2100" b="0" i="0" u="none" strike="noStrike" cap="none">
                <a:solidFill>
                  <a:schemeClr val="dk2"/>
                </a:solidFill>
                <a:latin typeface="Arial"/>
                <a:ea typeface="Arial"/>
                <a:cs typeface="Arial"/>
                <a:sym typeface="Arial"/>
              </a:rPr>
              <a:t>Often begins in early childhood</a:t>
            </a:r>
            <a:endParaRPr/>
          </a:p>
          <a:p>
            <a:pPr marL="61722" marR="0" lvl="0" indent="0" algn="l" rtl="0">
              <a:lnSpc>
                <a:spcPct val="115000"/>
              </a:lnSpc>
              <a:spcBef>
                <a:spcPts val="0"/>
              </a:spcBef>
              <a:spcAft>
                <a:spcPts val="0"/>
              </a:spcAft>
              <a:buClr>
                <a:schemeClr val="dk2"/>
              </a:buClr>
              <a:buSzPts val="1800"/>
              <a:buFont typeface="Arial"/>
              <a:buNone/>
            </a:pPr>
            <a:endParaRPr sz="21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US" sz="2100" b="0" i="0" u="none" strike="noStrike" cap="none">
                <a:solidFill>
                  <a:schemeClr val="dk2"/>
                </a:solidFill>
                <a:latin typeface="Arial"/>
                <a:ea typeface="Arial"/>
                <a:cs typeface="Arial"/>
                <a:sym typeface="Arial"/>
              </a:rPr>
              <a:t>Occurs within the primary caregiving system and/or social environment</a:t>
            </a:r>
            <a:endParaRPr/>
          </a:p>
          <a:p>
            <a:pPr marL="457200" marR="0" lvl="0" indent="-228600" algn="l" rtl="0">
              <a:lnSpc>
                <a:spcPct val="115000"/>
              </a:lnSpc>
              <a:spcBef>
                <a:spcPts val="0"/>
              </a:spcBef>
              <a:spcAft>
                <a:spcPts val="0"/>
              </a:spcAft>
              <a:buClr>
                <a:schemeClr val="dk2"/>
              </a:buClr>
              <a:buSzPts val="1800"/>
              <a:buFont typeface="Arial"/>
              <a:buNone/>
            </a:pPr>
            <a:endParaRPr sz="2100" b="0" i="0" u="none" strike="noStrike" cap="none">
              <a:solidFill>
                <a:schemeClr val="dk2"/>
              </a:solidFill>
              <a:latin typeface="Arial"/>
              <a:ea typeface="Arial"/>
              <a:cs typeface="Arial"/>
              <a:sym typeface="Arial"/>
            </a:endParaRPr>
          </a:p>
          <a:p>
            <a:pPr marL="61722" marR="0" lvl="0" indent="0" algn="l" rtl="0">
              <a:lnSpc>
                <a:spcPct val="115000"/>
              </a:lnSpc>
              <a:spcBef>
                <a:spcPts val="0"/>
              </a:spcBef>
              <a:spcAft>
                <a:spcPts val="0"/>
              </a:spcAft>
              <a:buClr>
                <a:schemeClr val="dk2"/>
              </a:buClr>
              <a:buSzPts val="1800"/>
              <a:buFont typeface="Arial"/>
              <a:buNone/>
            </a:pPr>
            <a:endParaRPr sz="21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018 MTSS PLI Googl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4438</Words>
  <Application>Microsoft Office PowerPoint</Application>
  <PresentationFormat>On-screen Show (16:9)</PresentationFormat>
  <Paragraphs>602</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Noto Sans Symbols</vt:lpstr>
      <vt:lpstr>Verdana</vt:lpstr>
      <vt:lpstr>2018 MTSS PLI Google Template</vt:lpstr>
      <vt:lpstr>   Understanding and Responding to Adverse Childhood Experiences  in the School Setting  </vt:lpstr>
      <vt:lpstr>Focus</vt:lpstr>
      <vt:lpstr>PowerPoint Presentation</vt:lpstr>
      <vt:lpstr>Trauma vs. Stress</vt:lpstr>
      <vt:lpstr>PowerPoint Presentation</vt:lpstr>
      <vt:lpstr>Eustress (Positive Stress)  Stressful, but primarily positive experiences.  Short term, motivates and focuses energy.  Experience is within our coping abilities, feels exciting and improves performance </vt:lpstr>
      <vt:lpstr>Tolerable Stress (Acute Trauma)  </vt:lpstr>
      <vt:lpstr>Toxic Stress (Complex Trauma/PTSD/Extreme Stress) </vt:lpstr>
      <vt:lpstr>Toxic Stress/Complex trauma</vt:lpstr>
      <vt:lpstr>What is Trauma?</vt:lpstr>
      <vt:lpstr>What Makes an Experience Traumatic?</vt:lpstr>
      <vt:lpstr> Trauma</vt:lpstr>
      <vt:lpstr>Prevalence of  Youth Trauma</vt:lpstr>
      <vt:lpstr>PowerPoint Presentation</vt:lpstr>
      <vt:lpstr>Poverty’s Toll </vt:lpstr>
      <vt:lpstr>Poverty Decreases Brain Gray Matter 46.0% of children in the state were poor or near poor with another 4.7% living in deep poverty     Public Policy Institute of California, 2018  </vt:lpstr>
      <vt:lpstr>Physical Effects of Trauma on the Brain</vt:lpstr>
      <vt:lpstr>PowerPoint Presentation</vt:lpstr>
      <vt:lpstr>Trauma’s Impact on Brain Development</vt:lpstr>
      <vt:lpstr>PowerPoint Presentation</vt:lpstr>
      <vt:lpstr>Impacts of Trauma on Child Behavior</vt:lpstr>
      <vt:lpstr>Fight, Flight &amp; Freeze  What do these Look Like in Children?</vt:lpstr>
      <vt:lpstr>Consequences of Complex Stress/Trauma</vt:lpstr>
      <vt:lpstr>Adverse Childhood Experiences (ACEs) Study</vt:lpstr>
      <vt:lpstr>ACE Study Key Concept</vt:lpstr>
      <vt:lpstr>Three Types of ACEs</vt:lpstr>
      <vt:lpstr>ACE Score</vt:lpstr>
      <vt:lpstr>ACEs Increase Health Risks</vt:lpstr>
      <vt:lpstr>The ACE Questionnaire</vt:lpstr>
      <vt:lpstr>The ACE Study Pyramid</vt:lpstr>
      <vt:lpstr>More than half of adolescents have had at least one of these adverse childhood experiences, and nearly one in ten have experienced four or more. </vt:lpstr>
      <vt:lpstr>PowerPoint Presentation</vt:lpstr>
      <vt:lpstr>Disparities by Race &amp; Ethnicity</vt:lpstr>
      <vt:lpstr>Disparities by Race &amp; Ethnicity</vt:lpstr>
      <vt:lpstr>Income Disparities </vt:lpstr>
      <vt:lpstr>ACE and Risky Behaviors</vt:lpstr>
      <vt:lpstr> The ACE Comprehensive Chart</vt:lpstr>
      <vt:lpstr>ACE Exposure and Education</vt:lpstr>
      <vt:lpstr>ACE’s &amp; Negative Well-Being</vt:lpstr>
      <vt:lpstr>Why Should Schools Be Trauma Informed?</vt:lpstr>
      <vt:lpstr>Trauma and our Students</vt:lpstr>
      <vt:lpstr>How Trauma Affects Learning</vt:lpstr>
      <vt:lpstr>Common Triggers for Traumatized Children</vt:lpstr>
      <vt:lpstr>What might you notice about students?</vt:lpstr>
      <vt:lpstr>What might you notice about students?</vt:lpstr>
      <vt:lpstr>Using a “Trauma Lens” A shift in perspective…</vt:lpstr>
      <vt:lpstr>Schools Can Support Traumatized Students</vt:lpstr>
      <vt:lpstr>How to Respond  When a Student Is Triggered…</vt:lpstr>
      <vt:lpstr>Remember….</vt:lpstr>
      <vt:lpstr>PowerPoint Presentation</vt:lpstr>
      <vt:lpstr>Examples of Services and Programs</vt:lpstr>
      <vt:lpstr>Trauma-Informed Schools Require Broad Partnerships</vt:lpstr>
      <vt:lpstr>How Can School Staff Help?</vt:lpstr>
      <vt:lpstr>Mind-Brain-Body Breaks</vt:lpstr>
      <vt:lpstr>PowerPoint Presentation</vt:lpstr>
      <vt:lpstr>Tips for School Staff</vt:lpstr>
      <vt:lpstr>Secondary Traumatic Stress (STS)</vt:lpstr>
      <vt:lpstr> Early recognition is important! Compassion Fatigue/Secondary Traumatic Stress </vt:lpstr>
      <vt:lpstr>Know the Signs of STS</vt:lpstr>
      <vt:lpstr>Managing STS</vt:lpstr>
      <vt:lpstr>Practice Self Care</vt:lpstr>
      <vt:lpstr>Resources</vt:lpstr>
      <vt:lpstr>And More….</vt:lpstr>
      <vt:lpstr>PowerPoint Presentation</vt:lpstr>
      <vt:lpstr>Session Survey - 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Understanding and Responding to Adverse Childhood Experiences  in the School Setting  </dc:title>
  <dc:creator>Aaron Benton</dc:creator>
  <cp:lastModifiedBy>Aaron Benton</cp:lastModifiedBy>
  <cp:revision>1</cp:revision>
  <dcterms:modified xsi:type="dcterms:W3CDTF">2018-07-27T21:15:47Z</dcterms:modified>
</cp:coreProperties>
</file>